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66"/>
  </p:notesMasterIdLst>
  <p:handoutMasterIdLst>
    <p:handoutMasterId r:id="rId67"/>
  </p:handoutMasterIdLst>
  <p:sldIdLst>
    <p:sldId id="259" r:id="rId3"/>
    <p:sldId id="1048" r:id="rId4"/>
    <p:sldId id="1295" r:id="rId5"/>
    <p:sldId id="1296" r:id="rId6"/>
    <p:sldId id="1297" r:id="rId7"/>
    <p:sldId id="1298" r:id="rId8"/>
    <p:sldId id="1289" r:id="rId9"/>
    <p:sldId id="1299" r:id="rId10"/>
    <p:sldId id="1300" r:id="rId11"/>
    <p:sldId id="1301" r:id="rId12"/>
    <p:sldId id="1302" r:id="rId13"/>
    <p:sldId id="1303" r:id="rId14"/>
    <p:sldId id="1293" r:id="rId15"/>
    <p:sldId id="1305" r:id="rId16"/>
    <p:sldId id="1306" r:id="rId17"/>
    <p:sldId id="1307" r:id="rId18"/>
    <p:sldId id="1308" r:id="rId19"/>
    <p:sldId id="1309" r:id="rId20"/>
    <p:sldId id="1310" r:id="rId21"/>
    <p:sldId id="1311" r:id="rId22"/>
    <p:sldId id="1312" r:id="rId23"/>
    <p:sldId id="1315" r:id="rId24"/>
    <p:sldId id="1314" r:id="rId25"/>
    <p:sldId id="1316" r:id="rId26"/>
    <p:sldId id="1317" r:id="rId27"/>
    <p:sldId id="1318" r:id="rId28"/>
    <p:sldId id="1319" r:id="rId29"/>
    <p:sldId id="1320" r:id="rId30"/>
    <p:sldId id="1321" r:id="rId31"/>
    <p:sldId id="1323" r:id="rId32"/>
    <p:sldId id="1322" r:id="rId33"/>
    <p:sldId id="1313" r:id="rId34"/>
    <p:sldId id="1291" r:id="rId35"/>
    <p:sldId id="1325" r:id="rId36"/>
    <p:sldId id="1324" r:id="rId37"/>
    <p:sldId id="1326" r:id="rId38"/>
    <p:sldId id="1290" r:id="rId39"/>
    <p:sldId id="1328" r:id="rId40"/>
    <p:sldId id="1327" r:id="rId41"/>
    <p:sldId id="1329" r:id="rId42"/>
    <p:sldId id="1330" r:id="rId43"/>
    <p:sldId id="1331" r:id="rId44"/>
    <p:sldId id="1332" r:id="rId45"/>
    <p:sldId id="1333" r:id="rId46"/>
    <p:sldId id="1334" r:id="rId47"/>
    <p:sldId id="1335" r:id="rId48"/>
    <p:sldId id="1336" r:id="rId49"/>
    <p:sldId id="1337" r:id="rId50"/>
    <p:sldId id="1338" r:id="rId51"/>
    <p:sldId id="1339" r:id="rId52"/>
    <p:sldId id="1340" r:id="rId53"/>
    <p:sldId id="1341" r:id="rId54"/>
    <p:sldId id="1342" r:id="rId55"/>
    <p:sldId id="1343" r:id="rId56"/>
    <p:sldId id="1344" r:id="rId57"/>
    <p:sldId id="1345" r:id="rId58"/>
    <p:sldId id="1292" r:id="rId59"/>
    <p:sldId id="1346" r:id="rId60"/>
    <p:sldId id="1347" r:id="rId61"/>
    <p:sldId id="1348" r:id="rId62"/>
    <p:sldId id="1350" r:id="rId63"/>
    <p:sldId id="1288" r:id="rId64"/>
    <p:sldId id="1228"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dev/docker"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z.dev/pgcrypto"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222222"/>
                </a:solidFill>
                <a:effectLst/>
                <a:latin typeface="Lato" panose="020F0502020204030203" pitchFamily="34" charset="0"/>
              </a:rPr>
              <a:t>This lesson covers</a:t>
            </a:r>
          </a:p>
          <a:p>
            <a:pPr algn="l">
              <a:buFont typeface="Arial" panose="020B0604020202020204" pitchFamily="34" charset="0"/>
              <a:buChar char="•"/>
            </a:pPr>
            <a:r>
              <a:rPr lang="en-US" b="0" i="0" dirty="0">
                <a:solidFill>
                  <a:srgbClr val="222222"/>
                </a:solidFill>
                <a:effectLst/>
                <a:latin typeface="Lato" panose="020F0502020204030203" pitchFamily="34" charset="0"/>
              </a:rPr>
              <a:t>Creating object types for database models</a:t>
            </a:r>
          </a:p>
          <a:p>
            <a:pPr algn="l">
              <a:buFont typeface="Arial" panose="020B0604020202020204" pitchFamily="34" charset="0"/>
              <a:buChar char="•"/>
            </a:pPr>
            <a:r>
              <a:rPr lang="en-US" b="0" i="0" dirty="0">
                <a:solidFill>
                  <a:srgbClr val="222222"/>
                </a:solidFill>
                <a:effectLst/>
                <a:latin typeface="Lato" panose="020F0502020204030203" pitchFamily="34" charset="0"/>
              </a:rPr>
              <a:t>Defining a global context shared among all resolvers</a:t>
            </a:r>
          </a:p>
          <a:p>
            <a:pPr algn="l">
              <a:buFont typeface="Arial" panose="020B0604020202020204" pitchFamily="34" charset="0"/>
              <a:buChar char="•"/>
            </a:pPr>
            <a:r>
              <a:rPr lang="en-US" b="0" i="0" dirty="0">
                <a:solidFill>
                  <a:srgbClr val="222222"/>
                </a:solidFill>
                <a:effectLst/>
                <a:latin typeface="Lato" panose="020F0502020204030203" pitchFamily="34" charset="0"/>
              </a:rPr>
              <a:t>Resolving fields from database models and transforming their names and values</a:t>
            </a:r>
          </a:p>
          <a:p>
            <a:pPr algn="l">
              <a:buFont typeface="Arial" panose="020B0604020202020204" pitchFamily="34" charset="0"/>
              <a:buChar char="•"/>
            </a:pPr>
            <a:r>
              <a:rPr lang="en-US" b="0" i="0" dirty="0">
                <a:solidFill>
                  <a:srgbClr val="222222"/>
                </a:solidFill>
                <a:effectLst/>
                <a:latin typeface="Lato" panose="020F0502020204030203" pitchFamily="34" charset="0"/>
              </a:rPr>
              <a:t>Resolving one-to-one and one-to-many relations</a:t>
            </a:r>
          </a:p>
          <a:p>
            <a:pPr algn="l">
              <a:buFont typeface="Arial" panose="020B0604020202020204" pitchFamily="34" charset="0"/>
              <a:buChar char="•"/>
            </a:pPr>
            <a:r>
              <a:rPr lang="en-US" b="0" i="0" dirty="0">
                <a:solidFill>
                  <a:srgbClr val="222222"/>
                </a:solidFill>
                <a:effectLst/>
                <a:latin typeface="Lato" panose="020F0502020204030203" pitchFamily="34" charset="0"/>
              </a:rPr>
              <a:t>Working with database views and join statements</a:t>
            </a:r>
          </a:p>
          <a:p>
            <a:pPr algn="l"/>
            <a:r>
              <a:rPr lang="en-US" b="0" i="0" dirty="0">
                <a:solidFill>
                  <a:srgbClr val="222222"/>
                </a:solidFill>
                <a:effectLst/>
                <a:latin typeface="inherit"/>
              </a:rPr>
              <a:t>Now that you’ve learned the core concepts of building a simple “static” schema and how to resolve its fields, it’s time to get real and learn how to resolve fields from databases. It’s time to implement the queries of the </a:t>
            </a:r>
            <a:r>
              <a:rPr lang="en-US" b="0" i="0" dirty="0" err="1">
                <a:solidFill>
                  <a:srgbClr val="222222"/>
                </a:solidFill>
                <a:effectLst/>
                <a:latin typeface="inherit"/>
              </a:rPr>
              <a:t>AZdev</a:t>
            </a:r>
            <a:r>
              <a:rPr lang="en-US" b="0" i="0" dirty="0">
                <a:solidFill>
                  <a:srgbClr val="222222"/>
                </a:solidFill>
                <a:effectLst/>
                <a:latin typeface="inherit"/>
              </a:rPr>
              <a:t> API. We’ll go through them one by one as we designed them in lesson 4 and learn the concepts we need as we use them.</a:t>
            </a:r>
          </a:p>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Here’s a possible implementation of the new </a:t>
            </a:r>
            <a:r>
              <a:rPr lang="en-US" dirty="0"/>
              <a:t>Task</a:t>
            </a:r>
            <a:r>
              <a:rPr lang="en-US" b="0" i="0" dirty="0">
                <a:solidFill>
                  <a:srgbClr val="222222"/>
                </a:solidFill>
                <a:effectLst/>
                <a:latin typeface="Merriweather" panose="00000500000000000000" pitchFamily="2" charset="0"/>
              </a:rPr>
              <a:t> type (without any resolvers). Put this under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/schema/types/task.js.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a:t>
            </a:r>
            <a:r>
              <a:rPr lang="en-US" dirty="0"/>
              <a:t>Task</a:t>
            </a:r>
            <a:r>
              <a:rPr lang="en-US" b="0" i="0" dirty="0">
                <a:solidFill>
                  <a:srgbClr val="222222"/>
                </a:solidFill>
                <a:effectLst/>
                <a:latin typeface="Merriweather" panose="00000500000000000000" pitchFamily="2" charset="0"/>
              </a:rPr>
              <a:t> object here is just a direct translation of the SDL text in listing 6.4. The six lines in the SDL version more than tripled with all the object-based method boilerplate code. The worst part about this is probably the type for the </a:t>
            </a:r>
            <a:r>
              <a:rPr lang="en-US" dirty="0"/>
              <a:t>tags</a:t>
            </a:r>
            <a:r>
              <a:rPr lang="en-US" b="0" i="0" dirty="0">
                <a:solidFill>
                  <a:srgbClr val="222222"/>
                </a:solidFill>
                <a:effectLst/>
                <a:latin typeface="Merriweather" panose="00000500000000000000" pitchFamily="2" charset="0"/>
              </a:rPr>
              <a:t> field. </a:t>
            </a:r>
            <a:endParaRPr dirty="0">
              <a:uFillTx/>
            </a:endParaRPr>
          </a:p>
        </p:txBody>
      </p:sp>
    </p:spTree>
    <p:extLst>
      <p:ext uri="{BB962C8B-B14F-4D97-AF65-F5344CB8AC3E}">
        <p14:creationId xmlns:p14="http://schemas.microsoft.com/office/powerpoint/2010/main" val="363919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There is no debate that the SDL text is a better way to present this type. This is why many tools were created to enable building </a:t>
            </a:r>
            <a:r>
              <a:rPr lang="en-US" dirty="0" err="1">
                <a:uFillTx/>
              </a:rPr>
              <a:t>GraphQL</a:t>
            </a:r>
            <a:r>
              <a:rPr lang="en-US" dirty="0">
                <a:uFillTx/>
              </a:rPr>
              <a:t> schemas based on SDL texts for types and other elements. The GraphQL.js </a:t>
            </a:r>
            <a:r>
              <a:rPr lang="en-US" dirty="0" err="1">
                <a:uFillTx/>
              </a:rPr>
              <a:t>buildSchema</a:t>
            </a:r>
            <a:r>
              <a:rPr lang="en-US" dirty="0">
                <a:uFillTx/>
              </a:rPr>
              <a:t> function itself was popularized by these tools. Some tools expanded the SDL syntax to enable modularizing an SDL-based schema into many parts. Other tools were introduced to merge multiple SDL-based schemas and resolve any conflicts between them. These tools are helpful and have practical uses, but I would like to keep this course focused purely on the GraphQL.js implementation and use the natively supported object-based method.</a:t>
            </a:r>
          </a:p>
          <a:p>
            <a:pPr algn="l" fontAlgn="base"/>
            <a:endParaRPr lang="en-US" dirty="0">
              <a:uFillTx/>
            </a:endParaRPr>
          </a:p>
          <a:p>
            <a:pPr algn="l" fontAlgn="base"/>
            <a:r>
              <a:rPr lang="en-US" dirty="0">
                <a:uFillTx/>
              </a:rPr>
              <a:t>USING SDL WITH THE OBJECT-BASED METHOD</a:t>
            </a:r>
          </a:p>
          <a:p>
            <a:pPr algn="l" fontAlgn="base"/>
            <a:r>
              <a:rPr lang="en-US" dirty="0">
                <a:uFillTx/>
              </a:rPr>
              <a:t>In the future, the GraphQL.js implementation might support an API that will allow you to use an SDL text with the object-based method (so it’s not one way or the other).</a:t>
            </a:r>
            <a:endParaRPr dirty="0">
              <a:uFillTx/>
            </a:endParaRPr>
          </a:p>
        </p:txBody>
      </p:sp>
    </p:spTree>
    <p:extLst>
      <p:ext uri="{BB962C8B-B14F-4D97-AF65-F5344CB8AC3E}">
        <p14:creationId xmlns:p14="http://schemas.microsoft.com/office/powerpoint/2010/main" val="74933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next step is to modify the Query type to include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field. This field is a list of non-null items where each item has the Task type introduced in listing 6.4. This means the type for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field should be new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GraphQLList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(new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we can execute this SQL query, we need to open the pool of connections to PostgreSQL. To do that, we need to import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api</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src</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db</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/pg-client.js module and invoke its default export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pgClient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But where exactly should we do this?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pool of connections to a database should be started when the server is started and then made available to all the resolver functions that are going to use it. This is a lot more efficient than connecting to the database from within resolver functions.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GraphQL.js implementation has a feature to help us make a pool of connections globally available to all resolvers. It’s called the context object.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special context object enables resolver functions to communicate and share information because it is passed to all of them (as their third argument). They can read it and write to it if needed. We only need a readable context for sharing the pool of database connections.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pass any object as the context object to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executor function or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graphqlHTTP</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listener function. The object that we need to make part of the global context here is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pgPool</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object that is returned by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pgClient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691992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 are the changes we need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/server.js to make the </a:t>
            </a:r>
            <a:r>
              <a:rPr lang="en-US" dirty="0" err="1"/>
              <a:t>pgPool</a:t>
            </a:r>
            <a:r>
              <a:rPr lang="en-US" b="0" i="0" dirty="0">
                <a:solidFill>
                  <a:srgbClr val="222222"/>
                </a:solidFill>
                <a:effectLst/>
                <a:latin typeface="Merriweather" panose="00000500000000000000" pitchFamily="2" charset="0"/>
              </a:rPr>
              <a:t> object available using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context concept.</a:t>
            </a:r>
          </a:p>
          <a:p>
            <a:pPr algn="l" fontAlgn="base"/>
            <a:r>
              <a:rPr lang="en-US" b="0" i="0" dirty="0">
                <a:solidFill>
                  <a:srgbClr val="222222"/>
                </a:solidFill>
                <a:effectLst/>
                <a:uFillTx/>
                <a:latin typeface="Merriweather" panose="00000500000000000000" pitchFamily="2" charset="0"/>
              </a:rPr>
              <a:t>Now all resolver functions will have access to the context object, and we can use the </a:t>
            </a:r>
            <a:r>
              <a:rPr lang="en-US" b="0" i="0" dirty="0" err="1">
                <a:solidFill>
                  <a:srgbClr val="222222"/>
                </a:solidFill>
                <a:effectLst/>
                <a:uFillTx/>
                <a:latin typeface="Merriweather" panose="00000500000000000000" pitchFamily="2" charset="0"/>
              </a:rPr>
              <a:t>pgPool</a:t>
            </a:r>
            <a:r>
              <a:rPr lang="en-US" b="0" i="0" dirty="0">
                <a:solidFill>
                  <a:srgbClr val="222222"/>
                </a:solidFill>
                <a:effectLst/>
                <a:uFillTx/>
                <a:latin typeface="Merriweather" panose="00000500000000000000" pitchFamily="2" charset="0"/>
              </a:rPr>
              <a:t> object to execute database queries in them!</a:t>
            </a:r>
          </a:p>
          <a:p>
            <a:pPr algn="l" fontAlgn="base"/>
            <a:endParaRPr dirty="0">
              <a:uFillTx/>
            </a:endParaRPr>
          </a:p>
        </p:txBody>
      </p:sp>
    </p:spTree>
    <p:extLst>
      <p:ext uri="{BB962C8B-B14F-4D97-AF65-F5344CB8AC3E}">
        <p14:creationId xmlns:p14="http://schemas.microsoft.com/office/powerpoint/2010/main" val="365460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We can use it this way to execute the </a:t>
            </a:r>
            <a:r>
              <a:rPr lang="en-US" dirty="0"/>
              <a:t>SELECT</a:t>
            </a:r>
            <a:r>
              <a:rPr lang="en-US" b="0" i="0" dirty="0">
                <a:solidFill>
                  <a:srgbClr val="222222"/>
                </a:solidFill>
                <a:effectLst/>
                <a:latin typeface="Merriweather" panose="00000500000000000000" pitchFamily="2" charset="0"/>
              </a:rPr>
              <a:t> statement in listing 6.8</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result of the </a:t>
            </a:r>
            <a:r>
              <a:rPr lang="en-US" dirty="0"/>
              <a:t>query</a:t>
            </a:r>
            <a:r>
              <a:rPr lang="en-US" b="0" i="0" dirty="0">
                <a:solidFill>
                  <a:srgbClr val="222222"/>
                </a:solidFill>
                <a:effectLst/>
                <a:latin typeface="Merriweather" panose="00000500000000000000" pitchFamily="2" charset="0"/>
              </a:rPr>
              <a:t> method is a promise that will resolve to an object, which I named </a:t>
            </a:r>
            <a:r>
              <a:rPr lang="en-US" dirty="0" err="1"/>
              <a:t>pgResp</a:t>
            </a:r>
            <a:r>
              <a:rPr lang="en-US" b="0" i="0" dirty="0">
                <a:solidFill>
                  <a:srgbClr val="222222"/>
                </a:solidFill>
                <a:effectLst/>
                <a:latin typeface="Merriweather" panose="00000500000000000000" pitchFamily="2" charset="0"/>
              </a:rPr>
              <a:t>.</a:t>
            </a:r>
            <a:endParaRPr dirty="0">
              <a:uFillTx/>
            </a:endParaRPr>
          </a:p>
        </p:txBody>
      </p:sp>
    </p:spTree>
    <p:extLst>
      <p:ext uri="{BB962C8B-B14F-4D97-AF65-F5344CB8AC3E}">
        <p14:creationId xmlns:p14="http://schemas.microsoft.com/office/powerpoint/2010/main" val="2882277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 that the </a:t>
            </a:r>
            <a:r>
              <a:rPr lang="en-US" dirty="0" err="1">
                <a:uFillTx/>
              </a:rPr>
              <a:t>pg</a:t>
            </a:r>
            <a:r>
              <a:rPr lang="en-US" dirty="0">
                <a:uFillTx/>
              </a:rPr>
              <a:t> package transforms every database row into a JavaScript object with the database field names as keys and the row values as the values for these keys. Also note that the key names use the snake-case format (for example, </a:t>
            </a:r>
            <a:r>
              <a:rPr lang="en-US" dirty="0" err="1">
                <a:uFillTx/>
              </a:rPr>
              <a:t>approach_count</a:t>
            </a:r>
            <a:r>
              <a:rPr lang="en-US" dirty="0">
                <a:uFillTx/>
              </a:rPr>
              <a:t>).</a:t>
            </a:r>
            <a:endParaRPr dirty="0">
              <a:uFillTx/>
            </a:endParaRPr>
          </a:p>
        </p:txBody>
      </p:sp>
    </p:spTree>
    <p:extLst>
      <p:ext uri="{BB962C8B-B14F-4D97-AF65-F5344CB8AC3E}">
        <p14:creationId xmlns:p14="http://schemas.microsoft.com/office/powerpoint/2010/main" val="2949397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a:t>
            </a:r>
          </a:p>
          <a:p>
            <a:pPr algn="l" fontAlgn="base"/>
            <a:r>
              <a:rPr lang="en-US" dirty="0">
                <a:uFillTx/>
              </a:rPr>
              <a:t>The fourth info argument will have information about the execution context, like what field/type this resolver is associated with. This argument is rarely used but is handy in a few advanced cases.</a:t>
            </a:r>
          </a:p>
          <a:p>
            <a:pPr algn="l" fontAlgn="base"/>
            <a:endParaRPr lang="en-US" dirty="0">
              <a:uFillTx/>
            </a:endParaRPr>
          </a:p>
        </p:txBody>
      </p:sp>
    </p:spTree>
    <p:extLst>
      <p:ext uri="{BB962C8B-B14F-4D97-AF65-F5344CB8AC3E}">
        <p14:creationId xmlns:p14="http://schemas.microsoft.com/office/powerpoint/2010/main" val="2119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dirty="0">
                <a:uFillTx/>
              </a:rPr>
              <a:t>The </a:t>
            </a:r>
            <a:r>
              <a:rPr lang="en-US" dirty="0" err="1">
                <a:uFillTx/>
              </a:rPr>
              <a:t>taskMainList</a:t>
            </a:r>
            <a:r>
              <a:rPr lang="en-US" dirty="0">
                <a:uFillTx/>
              </a:rPr>
              <a:t> field should be resolved with an array of Task records (and the rows property on the </a:t>
            </a:r>
            <a:r>
              <a:rPr lang="en-US" dirty="0" err="1">
                <a:uFillTx/>
              </a:rPr>
              <a:t>pgPool.query</a:t>
            </a:r>
            <a:r>
              <a:rPr lang="en-US" dirty="0">
                <a:uFillTx/>
              </a:rPr>
              <a:t> response in listing 6.10 is that exact array). Remember from the previous lesson that you can return a promise from a resolver function, and GraphQL.js will do the right thing for it.</a:t>
            </a: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endParaRPr lang="en-US" dirty="0">
              <a:uFillTx/>
            </a:endParaRPr>
          </a:p>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b="0" i="0" dirty="0">
                <a:solidFill>
                  <a:srgbClr val="222222"/>
                </a:solidFill>
                <a:effectLst/>
                <a:latin typeface="Merriweather" panose="00000500000000000000" pitchFamily="2" charset="0"/>
              </a:rPr>
              <a:t>We can just resolve </a:t>
            </a:r>
            <a:r>
              <a:rPr lang="en-US" dirty="0" err="1"/>
              <a:t>taskMainList</a:t>
            </a:r>
            <a:r>
              <a:rPr lang="en-US" b="0" i="0" dirty="0">
                <a:solidFill>
                  <a:srgbClr val="222222"/>
                </a:solidFill>
                <a:effectLst/>
                <a:latin typeface="Merriweather" panose="00000500000000000000" pitchFamily="2" charset="0"/>
              </a:rPr>
              <a:t> with the promise returned by the </a:t>
            </a:r>
            <a:r>
              <a:rPr lang="en-US" dirty="0" err="1"/>
              <a:t>pgPool.query</a:t>
            </a:r>
            <a:r>
              <a:rPr lang="en-US" b="0" i="0" dirty="0">
                <a:solidFill>
                  <a:srgbClr val="222222"/>
                </a:solidFill>
                <a:effectLst/>
                <a:latin typeface="Merriweather" panose="00000500000000000000" pitchFamily="2" charset="0"/>
              </a:rPr>
              <a:t> function.</a:t>
            </a:r>
            <a:endParaRPr lang="en-US" dirty="0">
              <a:uFillTx/>
            </a:endParaRPr>
          </a:p>
          <a:p>
            <a:pPr algn="l" fontAlgn="base"/>
            <a:endParaRPr dirty="0">
              <a:uFillTx/>
            </a:endParaRPr>
          </a:p>
        </p:txBody>
      </p:sp>
    </p:spTree>
    <p:extLst>
      <p:ext uri="{BB962C8B-B14F-4D97-AF65-F5344CB8AC3E}">
        <p14:creationId xmlns:p14="http://schemas.microsoft.com/office/powerpoint/2010/main" val="223998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4284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If you try to ask for the tags or </a:t>
            </a:r>
            <a:r>
              <a:rPr lang="en-US" dirty="0" err="1">
                <a:uFillTx/>
              </a:rPr>
              <a:t>createdAt</a:t>
            </a:r>
            <a:r>
              <a:rPr lang="en-US" dirty="0">
                <a:uFillTx/>
              </a:rPr>
              <a:t> field, you’ll get the following errors:</a:t>
            </a:r>
          </a:p>
          <a:p>
            <a:pPr algn="l" fontAlgn="base"/>
            <a:endParaRPr lang="en-US" dirty="0">
              <a:uFillTx/>
            </a:endParaRPr>
          </a:p>
          <a:p>
            <a:pPr algn="l" fontAlgn="base"/>
            <a:r>
              <a:rPr lang="en-US" dirty="0">
                <a:uFillTx/>
              </a:rPr>
              <a:t>For the tags field, you’ll get this error message: “ Expected </a:t>
            </a:r>
            <a:r>
              <a:rPr lang="en-US" dirty="0" err="1">
                <a:uFillTx/>
              </a:rPr>
              <a:t>Iterable</a:t>
            </a:r>
            <a:r>
              <a:rPr lang="en-US" dirty="0">
                <a:uFillTx/>
              </a:rPr>
              <a:t>, but did not find one for field </a:t>
            </a:r>
            <a:r>
              <a:rPr lang="en-US" dirty="0" err="1">
                <a:uFillTx/>
              </a:rPr>
              <a:t>Task.tags</a:t>
            </a:r>
            <a:r>
              <a:rPr lang="en-US" dirty="0">
                <a:uFillTx/>
              </a:rPr>
              <a:t>.”</a:t>
            </a:r>
          </a:p>
          <a:p>
            <a:pPr algn="l" fontAlgn="base"/>
            <a:r>
              <a:rPr lang="en-US" dirty="0">
                <a:uFillTx/>
              </a:rPr>
              <a:t>For the </a:t>
            </a:r>
            <a:r>
              <a:rPr lang="en-US" dirty="0" err="1">
                <a:uFillTx/>
              </a:rPr>
              <a:t>createdAt</a:t>
            </a:r>
            <a:r>
              <a:rPr lang="en-US" dirty="0">
                <a:uFillTx/>
              </a:rPr>
              <a:t> field, you’ll get this error message: “ Cannot return null for non-null field </a:t>
            </a:r>
            <a:r>
              <a:rPr lang="en-US" dirty="0" err="1">
                <a:uFillTx/>
              </a:rPr>
              <a:t>Task.createdAt</a:t>
            </a:r>
            <a:r>
              <a:rPr lang="en-US" dirty="0">
                <a:uFillTx/>
              </a:rPr>
              <a:t>.” The same error will occur for the </a:t>
            </a:r>
            <a:r>
              <a:rPr lang="en-US" dirty="0" err="1">
                <a:uFillTx/>
              </a:rPr>
              <a:t>approachCount</a:t>
            </a:r>
            <a:r>
              <a:rPr lang="en-US" dirty="0">
                <a:uFillTx/>
              </a:rPr>
              <a:t> field.</a:t>
            </a:r>
          </a:p>
          <a:p>
            <a:pPr algn="l" fontAlgn="base"/>
            <a:r>
              <a:rPr lang="en-US" dirty="0">
                <a:uFillTx/>
              </a:rPr>
              <a:t>Take a moment and try to figure out these error messages. I’ll explain them in the next section.</a:t>
            </a:r>
          </a:p>
          <a:p>
            <a:pPr algn="l" fontAlgn="base"/>
            <a:endParaRPr lang="en-US" dirty="0">
              <a:uFillTx/>
            </a:endParaRPr>
          </a:p>
          <a:p>
            <a:pPr algn="l" fontAlgn="base"/>
            <a:r>
              <a:rPr lang="en-US" dirty="0">
                <a:uFillTx/>
              </a:rPr>
              <a:t>USING A SUBSET OF FIELDS IN SQL</a:t>
            </a:r>
          </a:p>
          <a:p>
            <a:pPr algn="l" fontAlgn="base"/>
            <a:r>
              <a:rPr lang="en-US" dirty="0">
                <a:uFillTx/>
              </a:rPr>
              <a:t>Since we did a SELECT * operation, all fields available in the </a:t>
            </a:r>
            <a:r>
              <a:rPr lang="en-US" dirty="0" err="1">
                <a:uFillTx/>
              </a:rPr>
              <a:t>azdev.tasks</a:t>
            </a:r>
            <a:r>
              <a:rPr lang="en-US" dirty="0">
                <a:uFillTx/>
              </a:rPr>
              <a:t> table will be available on the parent source object in the Task type. However, only the properties represented by the defined fields will be available in the API. You can optimize the SQL statement to only include the fields that the API is interested in.</a:t>
            </a:r>
            <a:endParaRPr dirty="0">
              <a:uFillTx/>
            </a:endParaRPr>
          </a:p>
        </p:txBody>
      </p:sp>
    </p:spTree>
    <p:extLst>
      <p:ext uri="{BB962C8B-B14F-4D97-AF65-F5344CB8AC3E}">
        <p14:creationId xmlns:p14="http://schemas.microsoft.com/office/powerpoint/2010/main" val="168147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222222"/>
                </a:solidFill>
                <a:effectLst/>
                <a:latin typeface="inherit"/>
              </a:rPr>
              <a:t>The easiest way to get this project’s databases up and running with sample data is to use Docker. Docker uses your OS virtualization to provide software in packaged containers. It’s available on all three major operating systems.</a:t>
            </a:r>
          </a:p>
          <a:p>
            <a:pPr algn="l"/>
            <a:r>
              <a:rPr lang="en-US" b="0" i="0" dirty="0">
                <a:solidFill>
                  <a:srgbClr val="222222"/>
                </a:solidFill>
                <a:effectLst/>
                <a:latin typeface="inherit"/>
              </a:rPr>
              <a:t>I’ve prepared two Docker containers for this project: one for PostgreSQL and one for MongoDB. They both have the database structure created and the sample data imported. If you’re new to Docker, no worries. It’s really simple. All you need is to install Docker Desktop (</a:t>
            </a:r>
            <a:r>
              <a:rPr lang="en-US" b="0" i="0" u="sng" dirty="0" err="1">
                <a:solidFill>
                  <a:srgbClr val="2B44D1"/>
                </a:solidFill>
                <a:effectLst/>
                <a:latin typeface="inherit"/>
                <a:hlinkClick r:id="rId3"/>
              </a:rPr>
              <a:t>az.dev</a:t>
            </a:r>
            <a:r>
              <a:rPr lang="en-US" b="0" i="0" u="sng" dirty="0">
                <a:solidFill>
                  <a:srgbClr val="2B44D1"/>
                </a:solidFill>
                <a:effectLst/>
                <a:latin typeface="inherit"/>
                <a:hlinkClick r:id="rId3"/>
              </a:rPr>
              <a:t>/docker</a:t>
            </a:r>
            <a:r>
              <a:rPr lang="en-US" b="0" i="0" dirty="0">
                <a:solidFill>
                  <a:srgbClr val="222222"/>
                </a:solidFill>
                <a:effectLst/>
                <a:latin typeface="inherit"/>
              </a:rPr>
              <a:t>) on your OS and leave it running in the background.</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If you would like to use your own database services for the project, you can execute the dev-</a:t>
            </a:r>
            <a:r>
              <a:rPr lang="en-US" b="0" i="0" dirty="0" err="1">
                <a:solidFill>
                  <a:srgbClr val="222222"/>
                </a:solidFill>
                <a:effectLst/>
                <a:latin typeface="inherit"/>
              </a:rPr>
              <a:t>dbs</a:t>
            </a:r>
            <a:r>
              <a:rPr lang="en-US" b="0" i="0" dirty="0">
                <a:solidFill>
                  <a:srgbClr val="222222"/>
                </a:solidFill>
                <a:effectLst/>
                <a:latin typeface="inherit"/>
              </a:rPr>
              <a:t>/schema.* files to create the database entities and load the sample data.</a:t>
            </a:r>
          </a:p>
          <a:p>
            <a:pPr algn="l"/>
            <a:endParaRPr lang="en-US" b="0" i="0" dirty="0">
              <a:solidFill>
                <a:srgbClr val="222222"/>
              </a:solidFill>
              <a:effectLst/>
              <a:latin typeface="inherit"/>
            </a:endParaRPr>
          </a:p>
          <a:p>
            <a:pPr algn="l"/>
            <a:r>
              <a:rPr lang="en-US" b="0" i="0" dirty="0">
                <a:solidFill>
                  <a:srgbClr val="222222"/>
                </a:solidFill>
                <a:effectLst/>
                <a:latin typeface="inherit"/>
              </a:rPr>
              <a:t>This command will take a while the first time you run it as it will download the two containers on your machine. It will also start these containers and expose the database on their default ports. PostgreSQL will be running on port 5432 and MongoDB will be running on port 27017.</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I’ve also provided a Docker file to download and run clean blank databases if you would like to go through the steps to create a database schema and load it up with sample data.</a:t>
            </a:r>
          </a:p>
          <a:p>
            <a:pPr algn="l"/>
            <a:r>
              <a:rPr lang="en-US" b="0" i="0" dirty="0">
                <a:solidFill>
                  <a:srgbClr val="222222"/>
                </a:solidFill>
                <a:effectLst/>
                <a:latin typeface="inherit"/>
              </a:rPr>
              <a:t>Having sample data in all tables and collections is a great way to get started and enable us to test the </a:t>
            </a:r>
            <a:r>
              <a:rPr lang="en-US" b="0" i="0" dirty="0" err="1">
                <a:solidFill>
                  <a:srgbClr val="222222"/>
                </a:solidFill>
                <a:effectLst/>
                <a:latin typeface="inherit"/>
              </a:rPr>
              <a:t>GraphQL</a:t>
            </a:r>
            <a:r>
              <a:rPr lang="en-US" b="0" i="0" dirty="0">
                <a:solidFill>
                  <a:srgbClr val="222222"/>
                </a:solidFill>
                <a:effectLst/>
                <a:latin typeface="inherit"/>
              </a:rPr>
              <a:t> queries before dealing with the </a:t>
            </a:r>
            <a:r>
              <a:rPr lang="en-US" b="0" i="0" dirty="0" err="1">
                <a:solidFill>
                  <a:srgbClr val="222222"/>
                </a:solidFill>
                <a:effectLst/>
                <a:latin typeface="inherit"/>
              </a:rPr>
              <a:t>GraphQL</a:t>
            </a:r>
            <a:r>
              <a:rPr lang="en-US" b="0" i="0" dirty="0">
                <a:solidFill>
                  <a:srgbClr val="222222"/>
                </a:solidFill>
                <a:effectLst/>
                <a:latin typeface="inherit"/>
              </a:rPr>
              <a:t> mutations! Make sure you get some realistic data in all the database tables one way or another.</a:t>
            </a:r>
          </a:p>
          <a:p>
            <a:pPr algn="l"/>
            <a:r>
              <a:rPr lang="en-US" b="0" i="0" dirty="0">
                <a:solidFill>
                  <a:srgbClr val="222222"/>
                </a:solidFill>
                <a:effectLst/>
                <a:latin typeface="inherit"/>
              </a:rPr>
              <a:t>Take a look at the dev-</a:t>
            </a:r>
            <a:r>
              <a:rPr lang="en-US" b="0" i="0" dirty="0" err="1">
                <a:solidFill>
                  <a:srgbClr val="222222"/>
                </a:solidFill>
                <a:effectLst/>
                <a:latin typeface="inherit"/>
              </a:rPr>
              <a:t>dbs</a:t>
            </a:r>
            <a:r>
              <a:rPr lang="en-US" b="0" i="0" dirty="0">
                <a:solidFill>
                  <a:srgbClr val="222222"/>
                </a:solidFill>
                <a:effectLst/>
                <a:latin typeface="inherit"/>
              </a:rPr>
              <a:t>/schema.* files, and verify the structure of tables and collections that we designed in lesson 4. Note the insert statement I prepared there for the sample data.</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The dev-</a:t>
            </a:r>
            <a:r>
              <a:rPr lang="en-US" b="0" i="0" dirty="0" err="1">
                <a:solidFill>
                  <a:srgbClr val="222222"/>
                </a:solidFill>
                <a:effectLst/>
                <a:latin typeface="inherit"/>
              </a:rPr>
              <a:t>dbs</a:t>
            </a:r>
            <a:r>
              <a:rPr lang="en-US" b="0" i="0" dirty="0">
                <a:solidFill>
                  <a:srgbClr val="222222"/>
                </a:solidFill>
                <a:effectLst/>
                <a:latin typeface="inherit"/>
              </a:rPr>
              <a:t>/</a:t>
            </a:r>
            <a:r>
              <a:rPr lang="en-US" b="0" i="0" dirty="0" err="1">
                <a:solidFill>
                  <a:srgbClr val="222222"/>
                </a:solidFill>
                <a:effectLst/>
                <a:latin typeface="inherit"/>
              </a:rPr>
              <a:t>schema.sql</a:t>
            </a:r>
            <a:r>
              <a:rPr lang="en-US" b="0" i="0" dirty="0">
                <a:solidFill>
                  <a:srgbClr val="222222"/>
                </a:solidFill>
                <a:effectLst/>
                <a:latin typeface="inherit"/>
              </a:rPr>
              <a:t> file uses the </a:t>
            </a:r>
            <a:r>
              <a:rPr lang="en-US" b="0" i="0" dirty="0" err="1">
                <a:solidFill>
                  <a:srgbClr val="222222"/>
                </a:solidFill>
                <a:effectLst/>
                <a:latin typeface="inherit"/>
              </a:rPr>
              <a:t>pgcrypto</a:t>
            </a:r>
            <a:r>
              <a:rPr lang="en-US" b="0" i="0" dirty="0">
                <a:solidFill>
                  <a:srgbClr val="222222"/>
                </a:solidFill>
                <a:effectLst/>
                <a:latin typeface="inherit"/>
              </a:rPr>
              <a:t> extension to manage the hashing of passwords and tokens in the users table. You can read the documentation for this extension at </a:t>
            </a:r>
            <a:r>
              <a:rPr lang="en-US" b="0" i="0" u="sng" dirty="0" err="1">
                <a:solidFill>
                  <a:srgbClr val="2B44D1"/>
                </a:solidFill>
                <a:effectLst/>
                <a:latin typeface="inherit"/>
                <a:hlinkClick r:id="rId4"/>
              </a:rPr>
              <a:t>az.dev</a:t>
            </a:r>
            <a:r>
              <a:rPr lang="en-US" b="0" i="0" u="sng" dirty="0">
                <a:solidFill>
                  <a:srgbClr val="2B44D1"/>
                </a:solidFill>
                <a:effectLst/>
                <a:latin typeface="inherit"/>
                <a:hlinkClick r:id="rId4"/>
              </a:rPr>
              <a:t>/</a:t>
            </a:r>
            <a:r>
              <a:rPr lang="en-US" b="0" i="0" u="sng" dirty="0" err="1">
                <a:solidFill>
                  <a:srgbClr val="2B44D1"/>
                </a:solidFill>
                <a:effectLst/>
                <a:latin typeface="inherit"/>
                <a:hlinkClick r:id="rId4"/>
              </a:rPr>
              <a:t>pgcrypto</a:t>
            </a:r>
            <a:r>
              <a:rPr lang="en-US" b="0" i="0" dirty="0">
                <a:solidFill>
                  <a:srgbClr val="222222"/>
                </a:solidFill>
                <a:effectLst/>
                <a:latin typeface="inherit"/>
              </a:rPr>
              <a:t>.</a:t>
            </a:r>
          </a:p>
          <a:p>
            <a:pPr algn="l"/>
            <a:endParaRPr lang="en-US" b="0" i="0" dirty="0">
              <a:solidFill>
                <a:srgbClr val="222222"/>
              </a:solidFill>
              <a:effectLst/>
              <a:latin typeface="inherit"/>
            </a:endParaRPr>
          </a:p>
          <a:p>
            <a:pPr algn="l" fontAlgn="base"/>
            <a:endParaRPr dirty="0">
              <a:uFillTx/>
            </a:endParaRPr>
          </a:p>
        </p:txBody>
      </p:sp>
    </p:spTree>
    <p:extLst>
      <p:ext uri="{BB962C8B-B14F-4D97-AF65-F5344CB8AC3E}">
        <p14:creationId xmlns:p14="http://schemas.microsoft.com/office/powerpoint/2010/main" val="230975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latter situation is exactly what we have to deal with next. Columns on the </a:t>
            </a:r>
            <a:r>
              <a:rPr lang="en-US" dirty="0" err="1">
                <a:uFillTx/>
              </a:rPr>
              <a:t>azdev.tasks</a:t>
            </a:r>
            <a:r>
              <a:rPr lang="en-US" dirty="0">
                <a:uFillTx/>
              </a:rPr>
              <a:t> table are snake-case in the database (for example, </a:t>
            </a:r>
            <a:r>
              <a:rPr lang="en-US" dirty="0" err="1">
                <a:uFillTx/>
              </a:rPr>
              <a:t>created_at</a:t>
            </a:r>
            <a:r>
              <a:rPr lang="en-US" dirty="0">
                <a:uFillTx/>
              </a:rPr>
              <a:t>), and we planned to represent all fields as camel-case in the API (</a:t>
            </a:r>
            <a:r>
              <a:rPr lang="en-US" dirty="0" err="1">
                <a:uFillTx/>
              </a:rPr>
              <a:t>createdAt</a:t>
            </a:r>
            <a:r>
              <a:rPr lang="en-US" dirty="0">
                <a:uFillTx/>
              </a:rPr>
              <a:t>). This means we cannot rely on the default resolvers as we did for the id and content fields.</a:t>
            </a:r>
          </a:p>
          <a:p>
            <a:pPr algn="l" fontAlgn="base"/>
            <a:endParaRPr lang="en-US" dirty="0">
              <a:uFillTx/>
            </a:endParaRPr>
          </a:p>
          <a:p>
            <a:pPr algn="l" fontAlgn="base"/>
            <a:r>
              <a:rPr lang="en-US" dirty="0">
                <a:uFillTx/>
              </a:rPr>
              <a:t>With camel-case fields, the default resolver tries to find the property </a:t>
            </a:r>
            <a:r>
              <a:rPr lang="en-US" dirty="0" err="1">
                <a:uFillTx/>
              </a:rPr>
              <a:t>createdAt</a:t>
            </a:r>
            <a:r>
              <a:rPr lang="en-US" dirty="0">
                <a:uFillTx/>
              </a:rPr>
              <a:t> on the row returned by the database. That property does not exist. That’s why we got an error when we tried to ask for </a:t>
            </a:r>
            <a:r>
              <a:rPr lang="en-US" dirty="0" err="1">
                <a:uFillTx/>
              </a:rPr>
              <a:t>createdAt</a:t>
            </a:r>
            <a:r>
              <a:rPr lang="en-US" dirty="0">
                <a:uFillTx/>
              </a:rPr>
              <a:t>.</a:t>
            </a:r>
          </a:p>
          <a:p>
            <a:pPr algn="l" fontAlgn="base"/>
            <a:endParaRPr lang="en-US" dirty="0">
              <a:uFillTx/>
            </a:endParaRPr>
          </a:p>
          <a:p>
            <a:pPr algn="l" fontAlgn="base"/>
            <a:r>
              <a:rPr lang="en-US" dirty="0">
                <a:uFillTx/>
              </a:rPr>
              <a:t>There are three main methods to deal with this issue.</a:t>
            </a:r>
            <a:endParaRPr dirty="0">
              <a:uFillTx/>
            </a:endParaRPr>
          </a:p>
        </p:txBody>
      </p:sp>
    </p:spTree>
    <p:extLst>
      <p:ext uri="{BB962C8B-B14F-4D97-AF65-F5344CB8AC3E}">
        <p14:creationId xmlns:p14="http://schemas.microsoft.com/office/powerpoint/2010/main" val="248838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can simply perform a case map on all properties on each row when we get data back from the database. This way, the parent source object for the Task type will have the right property names, and all fields can be kept using the default resolvers. For example, if we have a function </a:t>
            </a:r>
            <a:r>
              <a:rPr lang="en-US" dirty="0" err="1">
                <a:uFillTx/>
              </a:rPr>
              <a:t>caseMapper</a:t>
            </a:r>
            <a:r>
              <a:rPr lang="en-US" dirty="0">
                <a:uFillTx/>
              </a:rPr>
              <a:t> that takes an object and makes all of its properties camel-case, we can modify the resolver of </a:t>
            </a:r>
            <a:r>
              <a:rPr lang="en-US" dirty="0" err="1">
                <a:uFillTx/>
              </a:rPr>
              <a:t>taskMainList</a:t>
            </a:r>
            <a:r>
              <a:rPr lang="en-US" dirty="0">
                <a:uFillTx/>
              </a:rPr>
              <a:t> as follows.</a:t>
            </a:r>
          </a:p>
          <a:p>
            <a:pPr algn="l" fontAlgn="base"/>
            <a:endParaRPr lang="en-US" dirty="0">
              <a:uFillTx/>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The </a:t>
            </a:r>
            <a:r>
              <a:rPr lang="en-US" b="0" i="0" dirty="0" err="1">
                <a:solidFill>
                  <a:srgbClr val="222222"/>
                </a:solidFill>
                <a:effectLst/>
                <a:latin typeface="inherit"/>
              </a:rPr>
              <a:t>caseMapper</a:t>
            </a:r>
            <a:r>
              <a:rPr lang="en-US" b="0" i="0" dirty="0">
                <a:solidFill>
                  <a:srgbClr val="222222"/>
                </a:solidFill>
                <a:effectLst/>
                <a:latin typeface="inherit"/>
              </a:rPr>
              <a:t> function implementation is omitted here, but you can use a function like </a:t>
            </a:r>
            <a:r>
              <a:rPr lang="en-US" b="0" i="0" dirty="0" err="1">
                <a:solidFill>
                  <a:srgbClr val="222222"/>
                </a:solidFill>
                <a:effectLst/>
                <a:latin typeface="inherit"/>
              </a:rPr>
              <a:t>camelizeKeys</a:t>
            </a:r>
            <a:r>
              <a:rPr lang="en-US" b="0" i="0" dirty="0">
                <a:solidFill>
                  <a:srgbClr val="222222"/>
                </a:solidFill>
                <a:effectLst/>
                <a:latin typeface="inherit"/>
              </a:rPr>
              <a:t> from the humps Node package. That function even supports converting an array of objects, and it will camel-case all properties on all objects in that array.</a:t>
            </a:r>
          </a:p>
          <a:p>
            <a:pPr algn="l"/>
            <a:r>
              <a:rPr lang="en-US" b="0" i="0" dirty="0">
                <a:solidFill>
                  <a:srgbClr val="222222"/>
                </a:solidFill>
                <a:effectLst/>
                <a:latin typeface="inherit"/>
              </a:rPr>
              <a:t>Can you spot a problem with this method? Actually, can you spot </a:t>
            </a:r>
            <a:r>
              <a:rPr lang="en-US" b="0" i="1" dirty="0">
                <a:solidFill>
                  <a:srgbClr val="222222"/>
                </a:solidFill>
                <a:effectLst/>
                <a:latin typeface="Merriweather" panose="00000500000000000000" pitchFamily="2" charset="0"/>
              </a:rPr>
              <a:t>two</a:t>
            </a:r>
            <a:r>
              <a:rPr lang="en-US" b="0" i="0" dirty="0">
                <a:solidFill>
                  <a:srgbClr val="222222"/>
                </a:solidFill>
                <a:effectLst/>
                <a:latin typeface="inherit"/>
              </a:rPr>
              <a:t> problems with it? Not only are we looping over each row in the returned set (with the map method), but the </a:t>
            </a:r>
            <a:r>
              <a:rPr lang="en-US" b="0" i="0" dirty="0" err="1">
                <a:solidFill>
                  <a:srgbClr val="222222"/>
                </a:solidFill>
                <a:effectLst/>
                <a:latin typeface="inherit"/>
              </a:rPr>
              <a:t>caseMapper</a:t>
            </a:r>
            <a:r>
              <a:rPr lang="en-US" b="0" i="0" dirty="0">
                <a:solidFill>
                  <a:srgbClr val="222222"/>
                </a:solidFill>
                <a:effectLst/>
                <a:latin typeface="inherit"/>
              </a:rPr>
              <a:t> function loops over all the properties of a row object.</a:t>
            </a:r>
          </a:p>
          <a:p>
            <a:pPr algn="l"/>
            <a:r>
              <a:rPr lang="en-US" b="0" i="0" dirty="0">
                <a:solidFill>
                  <a:srgbClr val="222222"/>
                </a:solidFill>
                <a:effectLst/>
                <a:latin typeface="inherit"/>
              </a:rPr>
              <a:t>This is probably not a big deal if you’re working with small sets of data. However, the </a:t>
            </a:r>
            <a:r>
              <a:rPr lang="en-US" b="0" i="0" dirty="0" err="1">
                <a:solidFill>
                  <a:srgbClr val="222222"/>
                </a:solidFill>
                <a:effectLst/>
                <a:latin typeface="inherit"/>
              </a:rPr>
              <a:t>GraphQL</a:t>
            </a:r>
            <a:r>
              <a:rPr lang="en-US" b="0" i="0" dirty="0">
                <a:solidFill>
                  <a:srgbClr val="222222"/>
                </a:solidFill>
                <a:effectLst/>
                <a:latin typeface="inherit"/>
              </a:rPr>
              <a:t> tree/resolver structure is already looping over fields and levels. We can use a field resolver to do the conversion manually when needed. That’s method #2.</a:t>
            </a:r>
          </a:p>
          <a:p>
            <a:pPr algn="l" fontAlgn="base"/>
            <a:endParaRPr dirty="0">
              <a:uFillTx/>
            </a:endParaRPr>
          </a:p>
        </p:txBody>
      </p:sp>
    </p:spTree>
    <p:extLst>
      <p:ext uri="{BB962C8B-B14F-4D97-AF65-F5344CB8AC3E}">
        <p14:creationId xmlns:p14="http://schemas.microsoft.com/office/powerpoint/2010/main" val="375397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can create custom resolvers for the fields that need to be converted. For example, we can change the </a:t>
            </a:r>
            <a:r>
              <a:rPr lang="en-US" dirty="0" err="1">
                <a:uFillTx/>
              </a:rPr>
              <a:t>createdAt</a:t>
            </a:r>
            <a:r>
              <a:rPr lang="en-US" dirty="0">
                <a:uFillTx/>
              </a:rPr>
              <a:t> field in listing 6.7 to include this resolve function.</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This takes care of the case issue because we are resolving a </a:t>
            </a:r>
            <a:r>
              <a:rPr lang="en-US" dirty="0" err="1"/>
              <a:t>createdAt</a:t>
            </a:r>
            <a:r>
              <a:rPr lang="en-US" b="0" i="0" dirty="0">
                <a:solidFill>
                  <a:srgbClr val="222222"/>
                </a:solidFill>
                <a:effectLst/>
                <a:latin typeface="Merriweather" panose="00000500000000000000" pitchFamily="2" charset="0"/>
              </a:rPr>
              <a:t> field using the </a:t>
            </a:r>
            <a:r>
              <a:rPr lang="en-US" dirty="0" err="1"/>
              <a:t>created_at</a:t>
            </a:r>
            <a:r>
              <a:rPr lang="en-US" b="0" i="0" dirty="0">
                <a:solidFill>
                  <a:srgbClr val="222222"/>
                </a:solidFill>
                <a:effectLst/>
                <a:latin typeface="Merriweather" panose="00000500000000000000" pitchFamily="2" charset="0"/>
              </a:rPr>
              <a:t> property available on the parent source object (which is the row object coming from the database). You’ll need to do this for each multiword field.</a:t>
            </a:r>
            <a:endParaRPr dirty="0">
              <a:uFillTx/>
            </a:endParaRPr>
          </a:p>
        </p:txBody>
      </p:sp>
    </p:spTree>
    <p:extLst>
      <p:ext uri="{BB962C8B-B14F-4D97-AF65-F5344CB8AC3E}">
        <p14:creationId xmlns:p14="http://schemas.microsoft.com/office/powerpoint/2010/main" val="365127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If you made this change, you can test the API by asking for a </a:t>
            </a:r>
            <a:r>
              <a:rPr lang="en-US" dirty="0" err="1"/>
              <a:t>createdAt</a:t>
            </a:r>
            <a:r>
              <a:rPr lang="en-US" b="0" i="0" dirty="0">
                <a:solidFill>
                  <a:srgbClr val="222222"/>
                </a:solidFill>
                <a:effectLst/>
                <a:latin typeface="Merriweather" panose="00000500000000000000" pitchFamily="2" charset="0"/>
              </a:rPr>
              <a:t> field on the </a:t>
            </a:r>
            <a:r>
              <a:rPr lang="en-US" dirty="0" err="1"/>
              <a:t>taskMainList</a:t>
            </a:r>
            <a:r>
              <a:rPr lang="en-US" b="0" i="0" dirty="0">
                <a:solidFill>
                  <a:srgbClr val="222222"/>
                </a:solidFill>
                <a:effectLst/>
                <a:latin typeface="Merriweather" panose="00000500000000000000" pitchFamily="2" charset="0"/>
              </a:rPr>
              <a:t> field, it will work</a:t>
            </a:r>
          </a:p>
          <a:p>
            <a:pPr algn="l" fontAlgn="base"/>
            <a:endParaRPr lang="en-US" b="0" i="0" dirty="0">
              <a:solidFill>
                <a:srgbClr val="222222"/>
              </a:solidFill>
              <a:effectLst/>
              <a:uFillTx/>
              <a:latin typeface="Merriweather" panose="00000500000000000000" pitchFamily="2" charset="0"/>
            </a:endParaRP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The </a:t>
            </a:r>
            <a:r>
              <a:rPr lang="en-US" b="0" i="0" dirty="0" err="1">
                <a:solidFill>
                  <a:srgbClr val="222222"/>
                </a:solidFill>
                <a:effectLst/>
                <a:latin typeface="inherit"/>
              </a:rPr>
              <a:t>createdAt</a:t>
            </a:r>
            <a:r>
              <a:rPr lang="en-US" b="0" i="0" dirty="0">
                <a:solidFill>
                  <a:srgbClr val="222222"/>
                </a:solidFill>
                <a:effectLst/>
                <a:latin typeface="inherit"/>
              </a:rPr>
              <a:t> reply is a 13-digit number. This is the number of milliseconds since midnight 01 January 1970 UTC. We’ll change that value in the next section.</a:t>
            </a:r>
          </a:p>
          <a:p>
            <a:pPr algn="l"/>
            <a:r>
              <a:rPr lang="en-US" b="0" i="0" dirty="0">
                <a:solidFill>
                  <a:srgbClr val="222222"/>
                </a:solidFill>
                <a:effectLst/>
                <a:latin typeface="inherit"/>
              </a:rPr>
              <a:t>I like the readability of this method, and it’s also helpful when you need to perform other custom logic on the value, not just map it as is. However, I am not a fan of mixing snake-case variable names with camel-case. It would be ideal if API server logic did not have to deal with snake-case variables. PostgreSQL has something up its sleeve to save us from needing to do the transformation in the first place! That’s method #3.</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Before you proceed, undo the resolve function changes in listing 6.15 (if you made them).</a:t>
            </a:r>
          </a:p>
          <a:p>
            <a:pPr algn="l" fontAlgn="base"/>
            <a:endParaRPr dirty="0">
              <a:uFillTx/>
            </a:endParaRPr>
          </a:p>
        </p:txBody>
      </p:sp>
    </p:spTree>
    <p:extLst>
      <p:ext uri="{BB962C8B-B14F-4D97-AF65-F5344CB8AC3E}">
        <p14:creationId xmlns:p14="http://schemas.microsoft.com/office/powerpoint/2010/main" val="1666695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can use the column alias feature in PostgreSQL to make it return the rows natively as camel-case. However, this solution requires listing all the leaf fields in the SELECT statement. For example, here’s a version of the </a:t>
            </a:r>
            <a:r>
              <a:rPr lang="en-US" dirty="0" err="1">
                <a:uFillTx/>
              </a:rPr>
              <a:t>taskMainList</a:t>
            </a:r>
            <a:r>
              <a:rPr lang="en-US" dirty="0">
                <a:uFillTx/>
              </a:rPr>
              <a:t> resolver function to implement this method.</a:t>
            </a:r>
          </a:p>
          <a:p>
            <a:pPr algn="l" fontAlgn="base"/>
            <a:endParaRPr lang="en-US" dirty="0">
              <a:uFillTx/>
            </a:endParaRPr>
          </a:p>
          <a:p>
            <a:pPr algn="l" fontAlgn="base"/>
            <a:r>
              <a:rPr lang="en-US" dirty="0">
                <a:uFillTx/>
              </a:rPr>
              <a:t>Note that I use the AS "</a:t>
            </a:r>
            <a:r>
              <a:rPr lang="en-US" dirty="0" err="1">
                <a:uFillTx/>
              </a:rPr>
              <a:t>approachCount</a:t>
            </a:r>
            <a:r>
              <a:rPr lang="en-US" dirty="0">
                <a:uFillTx/>
              </a:rPr>
              <a:t>" and AS "</a:t>
            </a:r>
            <a:r>
              <a:rPr lang="en-US" dirty="0" err="1">
                <a:uFillTx/>
              </a:rPr>
              <a:t>createdAt</a:t>
            </a:r>
            <a:r>
              <a:rPr lang="en-US" dirty="0">
                <a:uFillTx/>
              </a:rPr>
              <a:t>" syntax to rename the returned columns. The quotes around the aliases are required because PostgreSQL is case insensitive. To force it to behave otherwise, you need to use quotes.</a:t>
            </a:r>
          </a:p>
          <a:p>
            <a:pPr algn="l" fontAlgn="base"/>
            <a:endParaRPr lang="en-US" dirty="0">
              <a:uFillTx/>
            </a:endParaRPr>
          </a:p>
          <a:p>
            <a:pPr algn="l" fontAlgn="base"/>
            <a:r>
              <a:rPr lang="en-US" dirty="0">
                <a:uFillTx/>
              </a:rPr>
              <a:t>I think this is the better method because it makes the data come from PostgreSQL in the exact shape we need and because, in my opinion, having to list the column names that a statement needs is a good thing. Specificity is always the safer way.</a:t>
            </a:r>
          </a:p>
          <a:p>
            <a:pPr algn="l" fontAlgn="base"/>
            <a:endParaRPr lang="en-US" dirty="0">
              <a:uFillTx/>
            </a:endParaRPr>
          </a:p>
          <a:p>
            <a:pPr algn="l" fontAlgn="base"/>
            <a:r>
              <a:rPr lang="en-US" dirty="0">
                <a:uFillTx/>
              </a:rPr>
              <a:t>NOTE</a:t>
            </a:r>
          </a:p>
          <a:p>
            <a:pPr algn="l" fontAlgn="base"/>
            <a:r>
              <a:rPr lang="en-US" dirty="0">
                <a:uFillTx/>
              </a:rPr>
              <a:t>You will not need to write any SQL statements or aliases beyond this first example. All SQL statements with their aliased column names are available in </a:t>
            </a:r>
            <a:r>
              <a:rPr lang="en-US" dirty="0" err="1">
                <a:uFillTx/>
              </a:rPr>
              <a:t>api</a:t>
            </a:r>
            <a:r>
              <a:rPr lang="en-US" dirty="0">
                <a:uFillTx/>
              </a:rPr>
              <a:t>/</a:t>
            </a:r>
            <a:r>
              <a:rPr lang="en-US" dirty="0" err="1">
                <a:uFillTx/>
              </a:rPr>
              <a:t>src</a:t>
            </a:r>
            <a:r>
              <a:rPr lang="en-US" dirty="0">
                <a:uFillTx/>
              </a:rPr>
              <a:t>/</a:t>
            </a:r>
            <a:r>
              <a:rPr lang="en-US" dirty="0" err="1">
                <a:uFillTx/>
              </a:rPr>
              <a:t>db</a:t>
            </a:r>
            <a:r>
              <a:rPr lang="en-US" dirty="0">
                <a:uFillTx/>
              </a:rPr>
              <a:t>/sqls.js.</a:t>
            </a:r>
            <a:endParaRPr dirty="0">
              <a:uFillTx/>
            </a:endParaRPr>
          </a:p>
        </p:txBody>
      </p:sp>
    </p:spTree>
    <p:extLst>
      <p:ext uri="{BB962C8B-B14F-4D97-AF65-F5344CB8AC3E}">
        <p14:creationId xmlns:p14="http://schemas.microsoft.com/office/powerpoint/2010/main" val="2846630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err="1">
                <a:uFillTx/>
              </a:rPr>
              <a:t>GraphQL’s</a:t>
            </a:r>
            <a:r>
              <a:rPr lang="en-US" dirty="0">
                <a:uFillTx/>
              </a:rPr>
              <a:t> default serialization for date objects in JavaScript is to call the </a:t>
            </a:r>
            <a:r>
              <a:rPr lang="en-US" dirty="0" err="1">
                <a:uFillTx/>
              </a:rPr>
              <a:t>valueOf</a:t>
            </a:r>
            <a:r>
              <a:rPr lang="en-US" dirty="0">
                <a:uFillTx/>
              </a:rPr>
              <a:t> method on them, and that method is equivalent to calling </a:t>
            </a:r>
            <a:r>
              <a:rPr lang="en-US" dirty="0" err="1">
                <a:uFillTx/>
              </a:rPr>
              <a:t>getTime</a:t>
            </a:r>
            <a:r>
              <a:rPr lang="en-US" dirty="0">
                <a:uFillTx/>
              </a:rPr>
              <a:t> (which returns the 13-digit milliseconds number). If we want to serialize fields (including date fields) differently, we can do that in custom resolver functions. For example, let’s serialize all date-time fields for the </a:t>
            </a:r>
            <a:r>
              <a:rPr lang="en-US" dirty="0" err="1">
                <a:uFillTx/>
              </a:rPr>
              <a:t>AZdev</a:t>
            </a:r>
            <a:r>
              <a:rPr lang="en-US" dirty="0">
                <a:uFillTx/>
              </a:rPr>
              <a:t> API using UTC ISO format. </a:t>
            </a:r>
          </a:p>
          <a:p>
            <a:pPr algn="l" fontAlgn="base"/>
            <a:endParaRPr lang="en-US" dirty="0">
              <a:uFillTx/>
            </a:endParaRP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Note that I used </a:t>
            </a:r>
            <a:r>
              <a:rPr lang="en-US" b="0" i="0" dirty="0" err="1">
                <a:solidFill>
                  <a:srgbClr val="222222"/>
                </a:solidFill>
                <a:effectLst/>
                <a:latin typeface="inherit"/>
              </a:rPr>
              <a:t>source.createdAt</a:t>
            </a:r>
            <a:r>
              <a:rPr lang="en-US" b="0" i="0" dirty="0">
                <a:solidFill>
                  <a:srgbClr val="222222"/>
                </a:solidFill>
                <a:effectLst/>
                <a:latin typeface="inherit"/>
              </a:rPr>
              <a:t> (and not </a:t>
            </a:r>
            <a:r>
              <a:rPr lang="en-US" b="0" i="0" dirty="0" err="1">
                <a:solidFill>
                  <a:srgbClr val="222222"/>
                </a:solidFill>
                <a:effectLst/>
                <a:latin typeface="inherit"/>
              </a:rPr>
              <a:t>source.created_at</a:t>
            </a:r>
            <a:r>
              <a:rPr lang="en-US" b="0" i="0" dirty="0">
                <a:solidFill>
                  <a:srgbClr val="222222"/>
                </a:solidFill>
                <a:effectLst/>
                <a:latin typeface="inherit"/>
              </a:rPr>
              <a:t>) since PostgreSQL returns data in camel-case object properties now.</a:t>
            </a:r>
          </a:p>
          <a:p>
            <a:pPr algn="l" fontAlgn="base"/>
            <a:endParaRPr dirty="0">
              <a:uFillTx/>
            </a:endParaRPr>
          </a:p>
        </p:txBody>
      </p:sp>
    </p:spTree>
    <p:extLst>
      <p:ext uri="{BB962C8B-B14F-4D97-AF65-F5344CB8AC3E}">
        <p14:creationId xmlns:p14="http://schemas.microsoft.com/office/powerpoint/2010/main" val="1470877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What about the tags field? Currently, the API is displaying this error for it: “Expected </a:t>
            </a:r>
            <a:r>
              <a:rPr lang="en-US" b="0" i="0" dirty="0" err="1">
                <a:solidFill>
                  <a:srgbClr val="222222"/>
                </a:solidFill>
                <a:effectLst/>
                <a:latin typeface="inherit"/>
              </a:rPr>
              <a:t>Iterable</a:t>
            </a:r>
            <a:r>
              <a:rPr lang="en-US" b="0" i="0" dirty="0">
                <a:solidFill>
                  <a:srgbClr val="222222"/>
                </a:solidFill>
                <a:effectLst/>
                <a:latin typeface="inherit"/>
              </a:rPr>
              <a:t>, but did not find one for field </a:t>
            </a:r>
            <a:r>
              <a:rPr lang="en-US" b="0" i="0" dirty="0" err="1">
                <a:solidFill>
                  <a:srgbClr val="222222"/>
                </a:solidFill>
                <a:effectLst/>
                <a:latin typeface="inherit"/>
              </a:rPr>
              <a:t>Task.tags</a:t>
            </a:r>
            <a:r>
              <a:rPr lang="en-US" b="0" i="0" dirty="0">
                <a:solidFill>
                  <a:srgbClr val="222222"/>
                </a:solidFill>
                <a:effectLst/>
                <a:latin typeface="inherit"/>
              </a:rPr>
              <a:t>.”</a:t>
            </a:r>
          </a:p>
          <a:p>
            <a:pPr algn="l"/>
            <a:r>
              <a:rPr lang="en-US" b="0" i="0" dirty="0">
                <a:solidFill>
                  <a:srgbClr val="222222"/>
                </a:solidFill>
                <a:effectLst/>
                <a:latin typeface="inherit"/>
              </a:rPr>
              <a:t>This is because we defined the tags field as a </a:t>
            </a:r>
            <a:r>
              <a:rPr lang="en-US" b="0" i="0" dirty="0" err="1">
                <a:solidFill>
                  <a:srgbClr val="222222"/>
                </a:solidFill>
                <a:effectLst/>
                <a:latin typeface="inherit"/>
              </a:rPr>
              <a:t>GraphQLList</a:t>
            </a:r>
            <a:r>
              <a:rPr lang="en-US" b="0" i="0" dirty="0">
                <a:solidFill>
                  <a:srgbClr val="222222"/>
                </a:solidFill>
                <a:effectLst/>
                <a:latin typeface="inherit"/>
              </a:rPr>
              <a:t> type. The </a:t>
            </a:r>
            <a:r>
              <a:rPr lang="en-US" b="0" i="0" dirty="0" err="1">
                <a:solidFill>
                  <a:srgbClr val="222222"/>
                </a:solidFill>
                <a:effectLst/>
                <a:latin typeface="inherit"/>
              </a:rPr>
              <a:t>GraphQL</a:t>
            </a:r>
            <a:r>
              <a:rPr lang="en-US" b="0" i="0" dirty="0">
                <a:solidFill>
                  <a:srgbClr val="222222"/>
                </a:solidFill>
                <a:effectLst/>
                <a:latin typeface="inherit"/>
              </a:rPr>
              <a:t> executer expects its resolved value to be an </a:t>
            </a:r>
            <a:r>
              <a:rPr lang="en-US" b="0" i="1" dirty="0" err="1">
                <a:solidFill>
                  <a:srgbClr val="222222"/>
                </a:solidFill>
                <a:effectLst/>
                <a:latin typeface="Merriweather" panose="00000500000000000000" pitchFamily="2" charset="0"/>
              </a:rPr>
              <a:t>iterable</a:t>
            </a:r>
            <a:r>
              <a:rPr lang="en-US" b="0" i="0" dirty="0">
                <a:solidFill>
                  <a:srgbClr val="222222"/>
                </a:solidFill>
                <a:effectLst/>
                <a:latin typeface="inherit"/>
              </a:rPr>
              <a:t>, like an array. </a:t>
            </a:r>
          </a:p>
          <a:p>
            <a:pPr algn="l" fontAlgn="base"/>
            <a:endParaRPr dirty="0">
              <a:uFillTx/>
            </a:endParaRPr>
          </a:p>
        </p:txBody>
      </p:sp>
    </p:spTree>
    <p:extLst>
      <p:ext uri="{BB962C8B-B14F-4D97-AF65-F5344CB8AC3E}">
        <p14:creationId xmlns:p14="http://schemas.microsoft.com/office/powerpoint/2010/main" val="1062926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 The default resolver for the tags field is currently resolving with what’s in the tags database column: a string of comma-separated values (for example, "</a:t>
            </a:r>
            <a:r>
              <a:rPr lang="en-US" dirty="0" err="1">
                <a:uFillTx/>
              </a:rPr>
              <a:t>node,git</a:t>
            </a:r>
            <a:r>
              <a:rPr lang="en-US" dirty="0">
                <a:uFillTx/>
              </a:rPr>
              <a:t>"). We need to transform this value into an array of strings instead (so, ["node", "git"]). We do that with a custom resolver function.</a:t>
            </a:r>
            <a:endParaRPr dirty="0">
              <a:uFillTx/>
            </a:endParaRPr>
          </a:p>
        </p:txBody>
      </p:sp>
    </p:spTree>
    <p:extLst>
      <p:ext uri="{BB962C8B-B14F-4D97-AF65-F5344CB8AC3E}">
        <p14:creationId xmlns:p14="http://schemas.microsoft.com/office/powerpoint/2010/main" val="1740304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resolver will return an array when asked for the tags property </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As you can see, it is fairly easy to control the shape of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schema and use powerful transformation on the raw data returned by the database.</a:t>
            </a:r>
            <a:endParaRPr dirty="0">
              <a:uFillTx/>
            </a:endParaRPr>
          </a:p>
        </p:txBody>
      </p:sp>
    </p:spTree>
    <p:extLst>
      <p:ext uri="{BB962C8B-B14F-4D97-AF65-F5344CB8AC3E}">
        <p14:creationId xmlns:p14="http://schemas.microsoft.com/office/powerpoint/2010/main" val="3286113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Before we continue implementing the author/approach relations on the Task type, let’s do a small refactoring. Instead of using SQL statements directly in resolver functions, let’s introduce a module responsible for communicating with PostgreSQL and just use that module’s API in the resolver functions.</a:t>
            </a:r>
          </a:p>
          <a:p>
            <a:pPr algn="l" fontAlgn="base"/>
            <a:endParaRPr lang="en-US" dirty="0">
              <a:uFillTx/>
            </a:endParaRPr>
          </a:p>
          <a:p>
            <a:pPr algn="l" fontAlgn="base"/>
            <a:r>
              <a:rPr lang="en-US" dirty="0">
                <a:uFillTx/>
              </a:rPr>
              <a:t>This separation of responsibilities will generally improve the readability of the API’s code. The logic to fetch things from PostgreSQL will not be mixed with the logic to transform raw data into the public API. This new module will also improve the maintainability of the code! If the database driver changes its API or if a decision is made to use a different database driver, you can make these changes in one place instead of many. You’ll also have one place where you can add logging or any other diagnostics around database calls. It will also be a lot easier to test this new module on its own, isolated from the other logic in the resolver functions, and to test the logic in the resolvers by mocking this new module.</a:t>
            </a:r>
          </a:p>
          <a:p>
            <a:pPr algn="l" fontAlgn="base"/>
            <a:endParaRPr lang="en-US" dirty="0">
              <a:uFillTx/>
            </a:endParaRPr>
          </a:p>
          <a:p>
            <a:pPr algn="l" fontAlgn="base"/>
            <a:r>
              <a:rPr lang="en-US" dirty="0">
                <a:uFillTx/>
              </a:rPr>
              <a:t>I’ll name this new module </a:t>
            </a:r>
            <a:r>
              <a:rPr lang="en-US" dirty="0" err="1">
                <a:uFillTx/>
              </a:rPr>
              <a:t>pgApi</a:t>
            </a:r>
            <a:r>
              <a:rPr lang="en-US" dirty="0">
                <a:uFillTx/>
              </a:rPr>
              <a:t>. We’ll expose it in the context object instead of the driver’s native </a:t>
            </a:r>
            <a:r>
              <a:rPr lang="en-US" dirty="0" err="1">
                <a:uFillTx/>
              </a:rPr>
              <a:t>pgPool</a:t>
            </a:r>
            <a:r>
              <a:rPr lang="en-US" dirty="0">
                <a:uFillTx/>
              </a:rPr>
              <a:t> object and make all read and write interactions with PostgreSQL through it.</a:t>
            </a:r>
          </a:p>
          <a:p>
            <a:pPr algn="l" fontAlgn="base"/>
            <a:endParaRPr lang="en-US" dirty="0">
              <a:uFillTx/>
            </a:endParaRPr>
          </a:p>
          <a:p>
            <a:pPr algn="l" fontAlgn="base"/>
            <a:r>
              <a:rPr lang="en-US" dirty="0">
                <a:uFillTx/>
              </a:rPr>
              <a:t>Let’s also move the line in </a:t>
            </a:r>
            <a:r>
              <a:rPr lang="en-US" dirty="0" err="1">
                <a:uFillTx/>
              </a:rPr>
              <a:t>api</a:t>
            </a:r>
            <a:r>
              <a:rPr lang="en-US" dirty="0">
                <a:uFillTx/>
              </a:rPr>
              <a:t>/</a:t>
            </a:r>
            <a:r>
              <a:rPr lang="en-US" dirty="0" err="1">
                <a:uFillTx/>
              </a:rPr>
              <a:t>src</a:t>
            </a:r>
            <a:r>
              <a:rPr lang="en-US" dirty="0">
                <a:uFillTx/>
              </a:rPr>
              <a:t>/server.js where we called the </a:t>
            </a:r>
            <a:r>
              <a:rPr lang="en-US" dirty="0" err="1">
                <a:uFillTx/>
              </a:rPr>
              <a:t>pgClient</a:t>
            </a:r>
            <a:r>
              <a:rPr lang="en-US" dirty="0">
                <a:uFillTx/>
              </a:rPr>
              <a:t> function to get a </a:t>
            </a:r>
            <a:r>
              <a:rPr lang="en-US" dirty="0" err="1">
                <a:uFillTx/>
              </a:rPr>
              <a:t>pgPool</a:t>
            </a:r>
            <a:r>
              <a:rPr lang="en-US" dirty="0">
                <a:uFillTx/>
              </a:rPr>
              <a:t> into this new </a:t>
            </a:r>
            <a:r>
              <a:rPr lang="en-US" dirty="0" err="1">
                <a:uFillTx/>
              </a:rPr>
              <a:t>pgApi</a:t>
            </a:r>
            <a:r>
              <a:rPr lang="en-US" dirty="0">
                <a:uFillTx/>
              </a:rPr>
              <a:t> module. This is an asynchronous operation, which means we need the </a:t>
            </a:r>
            <a:r>
              <a:rPr lang="en-US" dirty="0" err="1">
                <a:uFillTx/>
              </a:rPr>
              <a:t>pgApi</a:t>
            </a:r>
            <a:r>
              <a:rPr lang="en-US" dirty="0">
                <a:uFillTx/>
              </a:rPr>
              <a:t> module to be wrapped in an async function. I’ll name this function </a:t>
            </a:r>
            <a:r>
              <a:rPr lang="en-US" dirty="0" err="1">
                <a:uFillTx/>
              </a:rPr>
              <a:t>pgApiWrapper</a:t>
            </a:r>
            <a:r>
              <a:rPr lang="en-US" dirty="0">
                <a:uFillTx/>
              </a:rPr>
              <a:t> and make it the default export in the new module.</a:t>
            </a:r>
          </a:p>
          <a:p>
            <a:pPr algn="l" fontAlgn="base"/>
            <a:endParaRPr lang="en-US" dirty="0">
              <a:uFillTx/>
            </a:endParaRPr>
          </a:p>
          <a:p>
            <a:pPr algn="l" fontAlgn="base"/>
            <a:r>
              <a:rPr lang="en-US" dirty="0">
                <a:uFillTx/>
              </a:rPr>
              <a:t>Here’s the implementation I came up with. Put this in </a:t>
            </a:r>
            <a:r>
              <a:rPr lang="en-US" dirty="0" err="1">
                <a:uFillTx/>
              </a:rPr>
              <a:t>api</a:t>
            </a:r>
            <a:r>
              <a:rPr lang="en-US" dirty="0">
                <a:uFillTx/>
              </a:rPr>
              <a:t>/</a:t>
            </a:r>
            <a:r>
              <a:rPr lang="en-US" dirty="0" err="1">
                <a:uFillTx/>
              </a:rPr>
              <a:t>src</a:t>
            </a:r>
            <a:r>
              <a:rPr lang="en-US" dirty="0">
                <a:uFillTx/>
              </a:rPr>
              <a:t>/</a:t>
            </a:r>
            <a:r>
              <a:rPr lang="en-US" dirty="0" err="1">
                <a:uFillTx/>
              </a:rPr>
              <a:t>db</a:t>
            </a:r>
            <a:r>
              <a:rPr lang="en-US" dirty="0">
                <a:uFillTx/>
              </a:rPr>
              <a:t>/pg-api.js.</a:t>
            </a:r>
          </a:p>
          <a:p>
            <a:pPr algn="l" fontAlgn="base"/>
            <a:endParaRPr lang="en-US" dirty="0">
              <a:uFillTx/>
            </a:endParaRPr>
          </a:p>
          <a:p>
            <a:pPr algn="l"/>
            <a:r>
              <a:rPr lang="en-US" b="0" i="0" dirty="0">
                <a:solidFill>
                  <a:srgbClr val="222222"/>
                </a:solidFill>
                <a:effectLst/>
                <a:latin typeface="inherit"/>
              </a:rPr>
              <a:t>Note that I imported the </a:t>
            </a:r>
            <a:r>
              <a:rPr lang="en-US" b="0" i="0" dirty="0" err="1">
                <a:solidFill>
                  <a:srgbClr val="222222"/>
                </a:solidFill>
                <a:effectLst/>
                <a:latin typeface="inherit"/>
              </a:rPr>
              <a:t>sqls</a:t>
            </a:r>
            <a:r>
              <a:rPr lang="en-US" b="0" i="0" dirty="0">
                <a:solidFill>
                  <a:srgbClr val="222222"/>
                </a:solidFill>
                <a:effectLst/>
                <a:latin typeface="inherit"/>
              </a:rPr>
              <a:t> object from the provided ./sqls.js file and used </a:t>
            </a:r>
            <a:r>
              <a:rPr lang="en-US" b="0" i="0" dirty="0" err="1">
                <a:solidFill>
                  <a:srgbClr val="222222"/>
                </a:solidFill>
                <a:effectLst/>
                <a:latin typeface="inherit"/>
              </a:rPr>
              <a:t>sqls</a:t>
            </a:r>
            <a:r>
              <a:rPr lang="en-US" b="0" i="0" dirty="0">
                <a:solidFill>
                  <a:srgbClr val="222222"/>
                </a:solidFill>
                <a:effectLst/>
                <a:latin typeface="inherit"/>
              </a:rPr>
              <a:t> .</a:t>
            </a:r>
            <a:r>
              <a:rPr lang="en-US" b="0" i="0" dirty="0" err="1">
                <a:solidFill>
                  <a:srgbClr val="222222"/>
                </a:solidFill>
                <a:effectLst/>
                <a:latin typeface="inherit"/>
              </a:rPr>
              <a:t>tasksLatest</a:t>
            </a:r>
            <a:r>
              <a:rPr lang="en-US" b="0" i="0" dirty="0">
                <a:solidFill>
                  <a:srgbClr val="222222"/>
                </a:solidFill>
                <a:effectLst/>
                <a:latin typeface="inherit"/>
              </a:rPr>
              <a:t>. That is the same SQL query as in listing 6.16. Having all the SQL statements in one place is a simple way to organize this module. Another way would be to create a file per database API function and have that file define the SQL statements it needs. The latter is better for bigger projects, but I’ll leave the simple two-file structure here. The pg-api.js file will define the functions, and the sqls.js file will define the SQL statements.</a:t>
            </a:r>
          </a:p>
          <a:p>
            <a:pPr algn="l"/>
            <a:r>
              <a:rPr lang="en-US" b="0" i="0" dirty="0">
                <a:solidFill>
                  <a:srgbClr val="222222"/>
                </a:solidFill>
                <a:effectLst/>
                <a:latin typeface="inherit"/>
              </a:rPr>
              <a:t>Also note that I introduced a new function, </a:t>
            </a:r>
            <a:r>
              <a:rPr lang="en-US" b="0" i="0" dirty="0" err="1">
                <a:solidFill>
                  <a:srgbClr val="222222"/>
                </a:solidFill>
                <a:effectLst/>
                <a:latin typeface="inherit"/>
              </a:rPr>
              <a:t>pgQuery</a:t>
            </a:r>
            <a:r>
              <a:rPr lang="en-US" b="0" i="0" dirty="0">
                <a:solidFill>
                  <a:srgbClr val="222222"/>
                </a:solidFill>
                <a:effectLst/>
                <a:latin typeface="inherit"/>
              </a:rPr>
              <a:t>, which is a wrapper for </a:t>
            </a:r>
            <a:r>
              <a:rPr lang="en-US" b="0" i="0" dirty="0" err="1">
                <a:solidFill>
                  <a:srgbClr val="222222"/>
                </a:solidFill>
                <a:effectLst/>
                <a:latin typeface="inherit"/>
              </a:rPr>
              <a:t>pgPool.query</a:t>
            </a:r>
            <a:r>
              <a:rPr lang="en-US" b="0" i="0" dirty="0">
                <a:solidFill>
                  <a:srgbClr val="222222"/>
                </a:solidFill>
                <a:effectLst/>
                <a:latin typeface="inherit"/>
              </a:rPr>
              <a:t>. The </a:t>
            </a:r>
            <a:r>
              <a:rPr lang="en-US" b="0" i="0" dirty="0" err="1">
                <a:solidFill>
                  <a:srgbClr val="222222"/>
                </a:solidFill>
                <a:effectLst/>
                <a:latin typeface="inherit"/>
              </a:rPr>
              <a:t>pgPool.query</a:t>
            </a:r>
            <a:r>
              <a:rPr lang="en-US" b="0" i="0" dirty="0">
                <a:solidFill>
                  <a:srgbClr val="222222"/>
                </a:solidFill>
                <a:effectLst/>
                <a:latin typeface="inherit"/>
              </a:rPr>
              <a:t> function is the current driver’s method, and it expects query variables as an array. The </a:t>
            </a:r>
            <a:r>
              <a:rPr lang="en-US" b="0" i="0" dirty="0" err="1">
                <a:solidFill>
                  <a:srgbClr val="222222"/>
                </a:solidFill>
                <a:effectLst/>
                <a:latin typeface="inherit"/>
              </a:rPr>
              <a:t>pgQuery</a:t>
            </a:r>
            <a:r>
              <a:rPr lang="en-US" b="0" i="0" dirty="0">
                <a:solidFill>
                  <a:srgbClr val="222222"/>
                </a:solidFill>
                <a:effectLst/>
                <a:latin typeface="inherit"/>
              </a:rPr>
              <a:t> function is something we can control any time when needed, and I made it receive query variables as an object (which will make the code a bit more readable, in my opinion).</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Wrapping third-party APIs is generally a good practice, but don’t overdo it! For example, I have not wrapped the GraphQL.js API yet because the project’s entire structure depends on it. The </a:t>
            </a:r>
            <a:r>
              <a:rPr lang="en-US" b="0" i="0" dirty="0" err="1">
                <a:solidFill>
                  <a:srgbClr val="222222"/>
                </a:solidFill>
                <a:effectLst/>
                <a:latin typeface="inherit"/>
              </a:rPr>
              <a:t>AZdev</a:t>
            </a:r>
            <a:r>
              <a:rPr lang="en-US" b="0" i="0" dirty="0">
                <a:solidFill>
                  <a:srgbClr val="222222"/>
                </a:solidFill>
                <a:effectLst/>
                <a:latin typeface="inherit"/>
              </a:rPr>
              <a:t> API code is not just using GraphQL.js; it’s built around it. When GraphQL.js makes a non-backward-compatible change to its API, it will probably be time for a complete project overhaul. However, the other benefits to wrapping a third-party API still apply. For example, if we would like to change the syntax of creating type objects to reduce the boilerplate and use something similar to the SDL method, we can introduce a wrapper.</a:t>
            </a:r>
          </a:p>
          <a:p>
            <a:pPr algn="l" fontAlgn="base"/>
            <a:endParaRPr dirty="0">
              <a:uFillTx/>
            </a:endParaRPr>
          </a:p>
        </p:txBody>
      </p:sp>
    </p:spTree>
    <p:extLst>
      <p:ext uri="{BB962C8B-B14F-4D97-AF65-F5344CB8AC3E}">
        <p14:creationId xmlns:p14="http://schemas.microsoft.com/office/powerpoint/2010/main" val="41041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426173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we need to change the context object in </a:t>
            </a:r>
            <a:r>
              <a:rPr lang="en-US" dirty="0" err="1">
                <a:uFillTx/>
              </a:rPr>
              <a:t>api</a:t>
            </a:r>
            <a:r>
              <a:rPr lang="en-US" dirty="0">
                <a:uFillTx/>
              </a:rPr>
              <a:t>/</a:t>
            </a:r>
            <a:r>
              <a:rPr lang="en-US" dirty="0" err="1">
                <a:uFillTx/>
              </a:rPr>
              <a:t>src</a:t>
            </a:r>
            <a:r>
              <a:rPr lang="en-US" dirty="0">
                <a:uFillTx/>
              </a:rPr>
              <a:t>/server.js to use the new </a:t>
            </a:r>
            <a:r>
              <a:rPr lang="en-US" dirty="0" err="1">
                <a:uFillTx/>
              </a:rPr>
              <a:t>pgApiWrapper</a:t>
            </a:r>
            <a:r>
              <a:rPr lang="en-US" dirty="0">
                <a:uFillTx/>
              </a:rPr>
              <a:t> function instead of the driver-native </a:t>
            </a:r>
            <a:r>
              <a:rPr lang="en-US" dirty="0" err="1">
                <a:uFillTx/>
              </a:rPr>
              <a:t>pgClient</a:t>
            </a:r>
            <a:r>
              <a:rPr lang="en-US" dirty="0">
                <a:uFillTx/>
              </a:rPr>
              <a:t> function.</a:t>
            </a:r>
            <a:endParaRPr dirty="0">
              <a:uFillTx/>
            </a:endParaRPr>
          </a:p>
        </p:txBody>
      </p:sp>
    </p:spTree>
    <p:extLst>
      <p:ext uri="{BB962C8B-B14F-4D97-AF65-F5344CB8AC3E}">
        <p14:creationId xmlns:p14="http://schemas.microsoft.com/office/powerpoint/2010/main" val="3051706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That’s it. You can test all these changes using the same query we’ve been using so far. Nothing changed on the public API service, but a lot has changed in the codebase. The code is off to a better start.</a:t>
            </a:r>
            <a:endParaRPr dirty="0">
              <a:uFillTx/>
            </a:endParaRPr>
          </a:p>
        </p:txBody>
      </p:sp>
    </p:spTree>
    <p:extLst>
      <p:ext uri="{BB962C8B-B14F-4D97-AF65-F5344CB8AC3E}">
        <p14:creationId xmlns:p14="http://schemas.microsoft.com/office/powerpoint/2010/main" val="2576080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74365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I would like to introduce one little modification here. By default, the GraphQL.js implementation does not report errors in logs, and that might cause frustration. It will still respond to API consumers with these errors, but as a backend developer, you don’t see them.</a:t>
            </a:r>
          </a:p>
          <a:p>
            <a:pPr algn="l"/>
            <a:r>
              <a:rPr lang="en-US" b="0" i="0" dirty="0">
                <a:solidFill>
                  <a:srgbClr val="222222"/>
                </a:solidFill>
                <a:effectLst/>
                <a:latin typeface="inherit"/>
              </a:rPr>
              <a:t>Let’s look at an example. Fake an error anywhere in the code that resolves data for the </a:t>
            </a:r>
            <a:r>
              <a:rPr lang="en-US" b="0" i="0" dirty="0" err="1">
                <a:solidFill>
                  <a:srgbClr val="222222"/>
                </a:solidFill>
                <a:effectLst/>
                <a:latin typeface="inherit"/>
              </a:rPr>
              <a:t>taskMainList</a:t>
            </a:r>
            <a:r>
              <a:rPr lang="en-US" b="0" i="0" dirty="0">
                <a:solidFill>
                  <a:srgbClr val="222222"/>
                </a:solidFill>
                <a:effectLst/>
                <a:latin typeface="inherit"/>
              </a:rPr>
              <a:t> field, something like the following.</a:t>
            </a:r>
          </a:p>
          <a:p>
            <a:pPr algn="l" fontAlgn="base"/>
            <a:endParaRPr dirty="0">
              <a:uFillTx/>
            </a:endParaRPr>
          </a:p>
        </p:txBody>
      </p:sp>
    </p:spTree>
    <p:extLst>
      <p:ext uri="{BB962C8B-B14F-4D97-AF65-F5344CB8AC3E}">
        <p14:creationId xmlns:p14="http://schemas.microsoft.com/office/powerpoint/2010/main" val="883331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You see the error as a consumer (which is bad). You also don’t see the error in the backend at all (which is also bad).</a:t>
            </a:r>
            <a:endParaRPr dirty="0">
              <a:uFillTx/>
            </a:endParaRPr>
          </a:p>
        </p:txBody>
      </p:sp>
    </p:spTree>
    <p:extLst>
      <p:ext uri="{BB962C8B-B14F-4D97-AF65-F5344CB8AC3E}">
        <p14:creationId xmlns:p14="http://schemas.microsoft.com/office/powerpoint/2010/main" val="4256556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b="0" i="0" dirty="0">
                <a:solidFill>
                  <a:srgbClr val="222222"/>
                </a:solidFill>
                <a:effectLst/>
                <a:latin typeface="Merriweather" panose="00000500000000000000" pitchFamily="2" charset="0"/>
              </a:rPr>
              <a:t>To solve that, the </a:t>
            </a:r>
            <a:r>
              <a:rPr lang="en-US" dirty="0"/>
              <a:t>express-</a:t>
            </a:r>
            <a:r>
              <a:rPr lang="en-US" dirty="0" err="1"/>
              <a:t>graphql</a:t>
            </a:r>
            <a:r>
              <a:rPr lang="en-US" b="0" i="0" dirty="0">
                <a:solidFill>
                  <a:srgbClr val="222222"/>
                </a:solidFill>
                <a:effectLst/>
                <a:latin typeface="Merriweather" panose="00000500000000000000" pitchFamily="2" charset="0"/>
              </a:rPr>
              <a:t> package supports a </a:t>
            </a:r>
            <a:r>
              <a:rPr lang="en-US" dirty="0" err="1"/>
              <a:t>customFormatErrorFn</a:t>
            </a:r>
            <a:r>
              <a:rPr lang="en-US" b="0" i="0" dirty="0">
                <a:solidFill>
                  <a:srgbClr val="222222"/>
                </a:solidFill>
                <a:effectLst/>
                <a:latin typeface="Merriweather" panose="00000500000000000000" pitchFamily="2" charset="0"/>
              </a:rPr>
              <a:t> option, which is an optional function that can be used to format errors produced while the server is fulfilling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operations. We can use this function to report the error and return a generic error to the consumer (for example, in production).</a:t>
            </a:r>
          </a:p>
          <a:p>
            <a:pPr algn="l" fontAlgn="base"/>
            <a:endParaRPr lang="en-US" b="0" i="0" dirty="0">
              <a:solidFill>
                <a:srgbClr val="222222"/>
              </a:solidFill>
              <a:effectLst/>
              <a:uFillTx/>
              <a:latin typeface="Merriweather" panose="00000500000000000000" pitchFamily="2" charset="0"/>
            </a:endParaRPr>
          </a:p>
          <a:p>
            <a:pPr algn="l" fontAlgn="base"/>
            <a:r>
              <a:rPr lang="en-US" dirty="0">
                <a:uFillTx/>
              </a:rPr>
              <a:t>With that, if you execute the faulty </a:t>
            </a:r>
            <a:r>
              <a:rPr lang="en-US" dirty="0" err="1">
                <a:uFillTx/>
              </a:rPr>
              <a:t>taskMainList</a:t>
            </a:r>
            <a:r>
              <a:rPr lang="en-US" dirty="0">
                <a:uFillTx/>
              </a:rPr>
              <a:t> query now, the frontend consumer will see the generic error message while the backend developer will see the helpful error message in the API server logs.</a:t>
            </a:r>
          </a:p>
          <a:p>
            <a:pPr algn="l" fontAlgn="base"/>
            <a:endParaRPr lang="en-US" dirty="0">
              <a:uFillTx/>
            </a:endParaRPr>
          </a:p>
          <a:p>
            <a:pPr algn="l" fontAlgn="base"/>
            <a:r>
              <a:rPr lang="en-US" dirty="0">
                <a:uFillTx/>
              </a:rPr>
              <a:t>TIP</a:t>
            </a:r>
          </a:p>
          <a:p>
            <a:pPr algn="l" fontAlgn="base"/>
            <a:r>
              <a:rPr lang="en-US" dirty="0">
                <a:uFillTx/>
              </a:rPr>
              <a:t>It’s a common practice to not expose thrown errors to your API consumers in production. These often reveal implementation details and usually are not helpful to users. Only expose helpful error messages to your API consumers. We’ll see examples when we work with mutations.</a:t>
            </a:r>
          </a:p>
          <a:p>
            <a:pPr algn="l" fontAlgn="base"/>
            <a:endParaRPr lang="en-US" dirty="0">
              <a:uFillTx/>
            </a:endParaRPr>
          </a:p>
          <a:p>
            <a:pPr algn="l" fontAlgn="base"/>
            <a:r>
              <a:rPr lang="en-US" dirty="0">
                <a:uFillTx/>
              </a:rPr>
              <a:t>Don’t forget to undo the intentional typo we made in listing 6.22.</a:t>
            </a:r>
          </a:p>
          <a:p>
            <a:pPr algn="l" fontAlgn="base"/>
            <a:endParaRPr lang="en-US" dirty="0">
              <a:uFillTx/>
            </a:endParaRPr>
          </a:p>
          <a:p>
            <a:pPr algn="l" fontAlgn="base"/>
            <a:r>
              <a:rPr lang="en-US" dirty="0">
                <a:uFillTx/>
              </a:rPr>
              <a:t>CURRENT CODE</a:t>
            </a:r>
          </a:p>
          <a:p>
            <a:pPr algn="l" fontAlgn="base"/>
            <a:r>
              <a:rPr lang="en-US" dirty="0">
                <a:uFillTx/>
              </a:rPr>
              <a:t>Use git checkout to reset your local repo to the current progress in the code.</a:t>
            </a:r>
          </a:p>
          <a:p>
            <a:pPr algn="l" fontAlgn="base"/>
            <a:endParaRPr lang="en-US" dirty="0">
              <a:uFillTx/>
            </a:endParaRPr>
          </a:p>
          <a:p>
            <a:pPr algn="l" fontAlgn="base"/>
            <a:r>
              <a:rPr lang="en-US" dirty="0">
                <a:uFillTx/>
              </a:rPr>
              <a:t>It’s now time to talk about resolving relations. This will highlight one of the biggest challenges when creating </a:t>
            </a:r>
            <a:r>
              <a:rPr lang="en-US" dirty="0" err="1">
                <a:uFillTx/>
              </a:rPr>
              <a:t>GraphQL</a:t>
            </a:r>
            <a:r>
              <a:rPr lang="en-US" dirty="0">
                <a:uFillTx/>
              </a:rPr>
              <a:t> APIs: the infamous N+1 queries problem.</a:t>
            </a:r>
          </a:p>
          <a:p>
            <a:pPr algn="l" fontAlgn="base"/>
            <a:endParaRPr lang="en-US" dirty="0">
              <a:uFillTx/>
            </a:endParaRPr>
          </a:p>
        </p:txBody>
      </p:sp>
    </p:spTree>
    <p:extLst>
      <p:ext uri="{BB962C8B-B14F-4D97-AF65-F5344CB8AC3E}">
        <p14:creationId xmlns:p14="http://schemas.microsoft.com/office/powerpoint/2010/main" val="4183660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34102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remaining fields on the Task type are author and </a:t>
            </a:r>
            <a:r>
              <a:rPr lang="en-US" dirty="0" err="1">
                <a:uFillTx/>
              </a:rPr>
              <a:t>approachList</a:t>
            </a:r>
            <a:r>
              <a:rPr lang="en-US" dirty="0">
                <a:uFillTx/>
              </a:rPr>
              <a:t>. We’ll need to implement two new </a:t>
            </a:r>
            <a:r>
              <a:rPr lang="en-US" dirty="0" err="1">
                <a:uFillTx/>
              </a:rPr>
              <a:t>GraphQL</a:t>
            </a:r>
            <a:r>
              <a:rPr lang="en-US" dirty="0">
                <a:uFillTx/>
              </a:rPr>
              <a:t> types for them. I’ll name them Author and Approach.</a:t>
            </a:r>
          </a:p>
          <a:p>
            <a:pPr algn="l" fontAlgn="base"/>
            <a:endParaRPr lang="en-US" dirty="0">
              <a:uFillTx/>
            </a:endParaRPr>
          </a:p>
          <a:p>
            <a:pPr algn="l" fontAlgn="base"/>
            <a:r>
              <a:rPr lang="en-US" dirty="0">
                <a:uFillTx/>
              </a:rPr>
              <a:t>These fields will not be leaf fields in a query. They represent relations. A Task has one Author and many Approaches. To resolve these fields, the </a:t>
            </a:r>
            <a:r>
              <a:rPr lang="en-US" dirty="0" err="1">
                <a:uFillTx/>
              </a:rPr>
              <a:t>GraphQL</a:t>
            </a:r>
            <a:r>
              <a:rPr lang="en-US" dirty="0">
                <a:uFillTx/>
              </a:rPr>
              <a:t> server will have to execute SQL statements over many tables and return objects from these tables.</a:t>
            </a:r>
          </a:p>
          <a:p>
            <a:pPr algn="l" fontAlgn="base"/>
            <a:endParaRPr lang="en-US" dirty="0">
              <a:uFillTx/>
            </a:endParaRPr>
          </a:p>
          <a:p>
            <a:pPr algn="l"/>
            <a:r>
              <a:rPr lang="en-US" b="0" i="0" dirty="0">
                <a:solidFill>
                  <a:srgbClr val="222222"/>
                </a:solidFill>
                <a:effectLst/>
                <a:latin typeface="inherit"/>
              </a:rPr>
              <a:t>This is the complete query that should be supported by the API service. Note the nested fields Task -&gt; Author and Task -&gt; Approach -&gt; Author.</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An Approach also has an Author. To complete the </a:t>
            </a:r>
            <a:r>
              <a:rPr lang="en-US" b="0" i="0" dirty="0" err="1">
                <a:solidFill>
                  <a:srgbClr val="222222"/>
                </a:solidFill>
                <a:effectLst/>
                <a:latin typeface="inherit"/>
              </a:rPr>
              <a:t>taskMainList</a:t>
            </a:r>
            <a:r>
              <a:rPr lang="en-US" b="0" i="0" dirty="0">
                <a:solidFill>
                  <a:srgbClr val="222222"/>
                </a:solidFill>
                <a:effectLst/>
                <a:latin typeface="inherit"/>
              </a:rPr>
              <a:t> field, we will have to implement that relation as well.</a:t>
            </a:r>
          </a:p>
          <a:p>
            <a:pPr algn="l"/>
            <a:r>
              <a:rPr lang="en-US" b="0" i="0" dirty="0">
                <a:solidFill>
                  <a:srgbClr val="222222"/>
                </a:solidFill>
                <a:effectLst/>
                <a:latin typeface="inherit"/>
              </a:rPr>
              <a:t>With this query, we would like to get all the information about all the latest Tasks, who authored them, what approaches are defined on them, and who authored these approaches.</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The Latest Tasks UI view will not include Approaches. Approaches will be displayed only in the Single Task UI view. For simplicity, I used one Task type here, but type specificity can be used to match expected usage and enforce the acceptable ways to use the API. We’ll see an example under the me root field.</a:t>
            </a:r>
          </a:p>
          <a:p>
            <a:pPr algn="l" fontAlgn="base"/>
            <a:endParaRPr lang="en-US" dirty="0">
              <a:uFillTx/>
            </a:endParaRPr>
          </a:p>
          <a:p>
            <a:pPr algn="l" fontAlgn="base"/>
            <a:endParaRPr lang="en-US" dirty="0">
              <a:uFillTx/>
            </a:endParaRPr>
          </a:p>
        </p:txBody>
      </p:sp>
    </p:spTree>
    <p:extLst>
      <p:ext uri="{BB962C8B-B14F-4D97-AF65-F5344CB8AC3E}">
        <p14:creationId xmlns:p14="http://schemas.microsoft.com/office/powerpoint/2010/main" val="1740522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The author field has to be resolved from the </a:t>
            </a:r>
            <a:r>
              <a:rPr lang="en-US" b="0" i="0" dirty="0" err="1">
                <a:solidFill>
                  <a:srgbClr val="222222"/>
                </a:solidFill>
                <a:effectLst/>
                <a:latin typeface="inherit"/>
              </a:rPr>
              <a:t>azdev.users</a:t>
            </a:r>
            <a:r>
              <a:rPr lang="en-US" b="0" i="0" dirty="0">
                <a:solidFill>
                  <a:srgbClr val="222222"/>
                </a:solidFill>
                <a:effectLst/>
                <a:latin typeface="inherit"/>
              </a:rPr>
              <a:t> table. The foreign key that connects a Task object to a User object is the </a:t>
            </a:r>
            <a:r>
              <a:rPr lang="en-US" b="0" i="0" dirty="0" err="1">
                <a:solidFill>
                  <a:srgbClr val="222222"/>
                </a:solidFill>
                <a:effectLst/>
                <a:latin typeface="inherit"/>
              </a:rPr>
              <a:t>user_id</a:t>
            </a:r>
            <a:r>
              <a:rPr lang="en-US" b="0" i="0" dirty="0">
                <a:solidFill>
                  <a:srgbClr val="222222"/>
                </a:solidFill>
                <a:effectLst/>
                <a:latin typeface="inherit"/>
              </a:rPr>
              <a:t> field on the </a:t>
            </a:r>
            <a:r>
              <a:rPr lang="en-US" b="0" i="0" dirty="0" err="1">
                <a:solidFill>
                  <a:srgbClr val="222222"/>
                </a:solidFill>
                <a:effectLst/>
                <a:latin typeface="inherit"/>
              </a:rPr>
              <a:t>azdev.tasks</a:t>
            </a:r>
            <a:r>
              <a:rPr lang="en-US" b="0" i="0" dirty="0">
                <a:solidFill>
                  <a:srgbClr val="222222"/>
                </a:solidFill>
                <a:effectLst/>
                <a:latin typeface="inherit"/>
              </a:rPr>
              <a:t> table. When we resolved the </a:t>
            </a:r>
            <a:r>
              <a:rPr lang="en-US" b="0" i="0" dirty="0" err="1">
                <a:solidFill>
                  <a:srgbClr val="222222"/>
                </a:solidFill>
                <a:effectLst/>
                <a:latin typeface="inherit"/>
              </a:rPr>
              <a:t>taskMainList</a:t>
            </a:r>
            <a:r>
              <a:rPr lang="en-US" b="0" i="0" dirty="0">
                <a:solidFill>
                  <a:srgbClr val="222222"/>
                </a:solidFill>
                <a:effectLst/>
                <a:latin typeface="inherit"/>
              </a:rPr>
              <a:t> field with a list of Task objects, each of these objects had a value in its </a:t>
            </a:r>
            <a:r>
              <a:rPr lang="en-US" b="0" i="0" dirty="0" err="1">
                <a:solidFill>
                  <a:srgbClr val="222222"/>
                </a:solidFill>
                <a:effectLst/>
                <a:latin typeface="inherit"/>
              </a:rPr>
              <a:t>userId</a:t>
            </a:r>
            <a:r>
              <a:rPr lang="en-US" b="0" i="0" dirty="0">
                <a:solidFill>
                  <a:srgbClr val="222222"/>
                </a:solidFill>
                <a:effectLst/>
                <a:latin typeface="inherit"/>
              </a:rPr>
              <a:t> property. For each one, we have to execute another SQL statement to get information about the User who authored it. You can find that SQL statement under </a:t>
            </a:r>
            <a:r>
              <a:rPr lang="en-US" b="0" i="0" dirty="0" err="1">
                <a:solidFill>
                  <a:srgbClr val="222222"/>
                </a:solidFill>
                <a:effectLst/>
                <a:latin typeface="inherit"/>
              </a:rPr>
              <a:t>sqls.usersFromIds</a:t>
            </a:r>
            <a:r>
              <a:rPr lang="en-US" b="0" i="0" dirty="0">
                <a:solidFill>
                  <a:srgbClr val="222222"/>
                </a:solidFill>
                <a:effectLst/>
                <a:latin typeface="inherit"/>
              </a:rPr>
              <a:t> (in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a:t>
            </a:r>
            <a:r>
              <a:rPr lang="en-US" b="0" i="0" dirty="0" err="1">
                <a:solidFill>
                  <a:srgbClr val="222222"/>
                </a:solidFill>
                <a:effectLst/>
                <a:latin typeface="inherit"/>
              </a:rPr>
              <a:t>db</a:t>
            </a:r>
            <a:r>
              <a:rPr lang="en-US" b="0" i="0" dirty="0">
                <a:solidFill>
                  <a:srgbClr val="222222"/>
                </a:solidFill>
                <a:effectLst/>
                <a:latin typeface="inherit"/>
              </a:rPr>
              <a:t>/sqls.js).</a:t>
            </a:r>
          </a:p>
          <a:p>
            <a:pPr algn="l"/>
            <a:endParaRPr lang="en-US" b="0" i="0" dirty="0">
              <a:solidFill>
                <a:srgbClr val="222222"/>
              </a:solidFill>
              <a:effectLst/>
              <a:latin typeface="inherit"/>
            </a:endParaRPr>
          </a:p>
          <a:p>
            <a:pPr algn="l"/>
            <a:r>
              <a:rPr lang="en-US" b="0" i="0" dirty="0">
                <a:solidFill>
                  <a:srgbClr val="222222"/>
                </a:solidFill>
                <a:effectLst/>
                <a:latin typeface="inherit"/>
              </a:rPr>
              <a:t>Note that this SQL statement has a $1 in it. This is new. It’s the syntax we can use with the </a:t>
            </a:r>
            <a:r>
              <a:rPr lang="en-US" b="0" i="0" dirty="0" err="1">
                <a:solidFill>
                  <a:srgbClr val="222222"/>
                </a:solidFill>
                <a:effectLst/>
                <a:latin typeface="inherit"/>
              </a:rPr>
              <a:t>pg</a:t>
            </a:r>
            <a:r>
              <a:rPr lang="en-US" b="0" i="0" dirty="0">
                <a:solidFill>
                  <a:srgbClr val="222222"/>
                </a:solidFill>
                <a:effectLst/>
                <a:latin typeface="inherit"/>
              </a:rPr>
              <a:t> driver to insert a variable into the SQL statement without resorting to string concatenation. The statement is expected to be executed with one variable, and that variable will be used to replace the $1 part.</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The ANY comparison construct can be used to fetch multiple records from the database using an array of IDs. This is going to help us reduce the number of SQL queries that the API server needs to execute. We’ll see examples in lesson 7.</a:t>
            </a:r>
          </a:p>
          <a:p>
            <a:pPr algn="l"/>
            <a:endParaRPr lang="en-US" b="0" i="0" dirty="0">
              <a:solidFill>
                <a:srgbClr val="222222"/>
              </a:solidFill>
              <a:effectLst/>
              <a:latin typeface="inherit"/>
            </a:endParaRPr>
          </a:p>
          <a:p>
            <a:pPr algn="l" fontAlgn="base"/>
            <a:endParaRPr dirty="0">
              <a:uFillTx/>
            </a:endParaRPr>
          </a:p>
        </p:txBody>
      </p:sp>
    </p:spTree>
    <p:extLst>
      <p:ext uri="{BB962C8B-B14F-4D97-AF65-F5344CB8AC3E}">
        <p14:creationId xmlns:p14="http://schemas.microsoft.com/office/powerpoint/2010/main" val="4289172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Next we need to design a function in the </a:t>
            </a:r>
            <a:r>
              <a:rPr lang="en-US" dirty="0" err="1"/>
              <a:t>pgApi</a:t>
            </a:r>
            <a:r>
              <a:rPr lang="en-US" b="0" i="0" dirty="0">
                <a:solidFill>
                  <a:srgbClr val="222222"/>
                </a:solidFill>
                <a:effectLst/>
                <a:latin typeface="Merriweather" panose="00000500000000000000" pitchFamily="2" charset="0"/>
              </a:rPr>
              <a:t> module to execute the </a:t>
            </a:r>
            <a:r>
              <a:rPr lang="en-US" dirty="0" err="1"/>
              <a:t>sqls</a:t>
            </a:r>
            <a:r>
              <a:rPr lang="en-US" dirty="0"/>
              <a:t> .</a:t>
            </a:r>
            <a:r>
              <a:rPr lang="en-US" dirty="0" err="1"/>
              <a:t>usersFromIds</a:t>
            </a:r>
            <a:r>
              <a:rPr lang="en-US" b="0" i="0" dirty="0">
                <a:solidFill>
                  <a:srgbClr val="222222"/>
                </a:solidFill>
                <a:effectLst/>
                <a:latin typeface="Merriweather" panose="00000500000000000000" pitchFamily="2" charset="0"/>
              </a:rPr>
              <a:t> statement. Let’s design that function to accept a </a:t>
            </a:r>
            <a:r>
              <a:rPr lang="en-US" dirty="0" err="1"/>
              <a:t>userId</a:t>
            </a:r>
            <a:r>
              <a:rPr lang="en-US" b="0" i="0" dirty="0">
                <a:solidFill>
                  <a:srgbClr val="222222"/>
                </a:solidFill>
                <a:effectLst/>
                <a:latin typeface="Merriweather" panose="00000500000000000000" pitchFamily="2" charset="0"/>
              </a:rPr>
              <a:t> value as an argument.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The </a:t>
            </a:r>
            <a:r>
              <a:rPr lang="en-US" b="0" i="0" dirty="0" err="1">
                <a:solidFill>
                  <a:srgbClr val="222222"/>
                </a:solidFill>
                <a:effectLst/>
                <a:latin typeface="inherit"/>
              </a:rPr>
              <a:t>sqls.usersFromIds</a:t>
            </a:r>
            <a:r>
              <a:rPr lang="en-US" b="0" i="0" dirty="0">
                <a:solidFill>
                  <a:srgbClr val="222222"/>
                </a:solidFill>
                <a:effectLst/>
                <a:latin typeface="inherit"/>
              </a:rPr>
              <a:t> statement is designed to work with multiple user IDs and return multiple user records. That’s why the $1 value was [</a:t>
            </a:r>
            <a:r>
              <a:rPr lang="en-US" b="0" i="0" dirty="0" err="1">
                <a:solidFill>
                  <a:srgbClr val="222222"/>
                </a:solidFill>
                <a:effectLst/>
                <a:latin typeface="inherit"/>
              </a:rPr>
              <a:t>userId</a:t>
            </a:r>
            <a:r>
              <a:rPr lang="en-US" b="0" i="0" dirty="0">
                <a:solidFill>
                  <a:srgbClr val="222222"/>
                </a:solidFill>
                <a:effectLst/>
                <a:latin typeface="inherit"/>
              </a:rPr>
              <a:t>]. However, since we’re passing only a single </a:t>
            </a:r>
            <a:r>
              <a:rPr lang="en-US" b="0" i="0" dirty="0" err="1">
                <a:solidFill>
                  <a:srgbClr val="222222"/>
                </a:solidFill>
                <a:effectLst/>
                <a:latin typeface="inherit"/>
              </a:rPr>
              <a:t>userId</a:t>
            </a:r>
            <a:r>
              <a:rPr lang="en-US" b="0" i="0" dirty="0">
                <a:solidFill>
                  <a:srgbClr val="222222"/>
                </a:solidFill>
                <a:effectLst/>
                <a:latin typeface="inherit"/>
              </a:rPr>
              <a:t> value, the SQL statement will fetch one row or nothing (because the ID column is unique). The </a:t>
            </a:r>
            <a:r>
              <a:rPr lang="en-US" b="0" i="0" dirty="0" err="1">
                <a:solidFill>
                  <a:srgbClr val="222222"/>
                </a:solidFill>
                <a:effectLst/>
                <a:latin typeface="inherit"/>
              </a:rPr>
              <a:t>pg</a:t>
            </a:r>
            <a:r>
              <a:rPr lang="en-US" b="0" i="0" dirty="0">
                <a:solidFill>
                  <a:srgbClr val="222222"/>
                </a:solidFill>
                <a:effectLst/>
                <a:latin typeface="inherit"/>
              </a:rPr>
              <a:t> driver always returns the rows property on its response as an array, even when it’s just one row. That’s why the returned value was the first row from the statement’s response (</a:t>
            </a:r>
            <a:r>
              <a:rPr lang="en-US" b="0" i="0" dirty="0" err="1">
                <a:solidFill>
                  <a:srgbClr val="222222"/>
                </a:solidFill>
                <a:effectLst/>
                <a:latin typeface="inherit"/>
              </a:rPr>
              <a:t>pgResp.rows</a:t>
            </a:r>
            <a:r>
              <a:rPr lang="en-US" b="0" i="0" dirty="0">
                <a:solidFill>
                  <a:srgbClr val="222222"/>
                </a:solidFill>
                <a:effectLst/>
                <a:latin typeface="inherit"/>
              </a:rPr>
              <a:t>[0]).</a:t>
            </a:r>
          </a:p>
          <a:p>
            <a:pPr algn="l"/>
            <a:r>
              <a:rPr lang="en-US" b="0" i="0" dirty="0">
                <a:solidFill>
                  <a:srgbClr val="222222"/>
                </a:solidFill>
                <a:effectLst/>
                <a:latin typeface="inherit"/>
              </a:rPr>
              <a:t>Note that I am designing the interactions with PostgreSQL first instead of starting with the </a:t>
            </a:r>
            <a:r>
              <a:rPr lang="en-US" b="0" i="0" dirty="0" err="1">
                <a:solidFill>
                  <a:srgbClr val="222222"/>
                </a:solidFill>
                <a:effectLst/>
                <a:latin typeface="inherit"/>
              </a:rPr>
              <a:t>GraphQL</a:t>
            </a:r>
            <a:r>
              <a:rPr lang="en-US" b="0" i="0" dirty="0">
                <a:solidFill>
                  <a:srgbClr val="222222"/>
                </a:solidFill>
                <a:effectLst/>
                <a:latin typeface="inherit"/>
              </a:rPr>
              <a:t> type and resolver functions and working my way down to the PostgreSQL interactions (which is what we did for the </a:t>
            </a:r>
            <a:r>
              <a:rPr lang="en-US" b="0" i="0" dirty="0" err="1">
                <a:solidFill>
                  <a:srgbClr val="222222"/>
                </a:solidFill>
                <a:effectLst/>
                <a:latin typeface="inherit"/>
              </a:rPr>
              <a:t>taskMainList</a:t>
            </a:r>
            <a:r>
              <a:rPr lang="en-US" b="0" i="0" dirty="0">
                <a:solidFill>
                  <a:srgbClr val="222222"/>
                </a:solidFill>
                <a:effectLst/>
                <a:latin typeface="inherit"/>
              </a:rPr>
              <a:t> field). What’s important is that we can do each side of this task in complete isolation from the other!</a:t>
            </a:r>
          </a:p>
          <a:p>
            <a:pPr algn="l" fontAlgn="base"/>
            <a:endParaRPr dirty="0">
              <a:uFillTx/>
            </a:endParaRPr>
          </a:p>
        </p:txBody>
      </p:sp>
    </p:spTree>
    <p:extLst>
      <p:ext uri="{BB962C8B-B14F-4D97-AF65-F5344CB8AC3E}">
        <p14:creationId xmlns:p14="http://schemas.microsoft.com/office/powerpoint/2010/main" val="272470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TIP</a:t>
            </a:r>
          </a:p>
          <a:p>
            <a:pPr algn="l" fontAlgn="base"/>
            <a:r>
              <a:rPr lang="en-US" dirty="0">
                <a:uFillTx/>
              </a:rPr>
              <a:t>You can use database GUIs to inspect the databases and make sure they have the sample data loaded up. On my Mac, I use </a:t>
            </a:r>
            <a:r>
              <a:rPr lang="en-US" dirty="0" err="1">
                <a:uFillTx/>
              </a:rPr>
              <a:t>Postico</a:t>
            </a:r>
            <a:r>
              <a:rPr lang="en-US" dirty="0">
                <a:uFillTx/>
              </a:rPr>
              <a:t> for PostgreSQL (</a:t>
            </a:r>
            <a:r>
              <a:rPr lang="en-US" dirty="0" err="1">
                <a:uFillTx/>
              </a:rPr>
              <a:t>az.dev</a:t>
            </a:r>
            <a:r>
              <a:rPr lang="en-US" dirty="0">
                <a:uFillTx/>
              </a:rPr>
              <a:t>/</a:t>
            </a:r>
            <a:r>
              <a:rPr lang="en-US" dirty="0" err="1">
                <a:uFillTx/>
              </a:rPr>
              <a:t>postico</a:t>
            </a:r>
            <a:r>
              <a:rPr lang="en-US" dirty="0">
                <a:uFillTx/>
              </a:rPr>
              <a:t>) and Robo 3T for MongoDB (</a:t>
            </a:r>
            <a:r>
              <a:rPr lang="en-US" dirty="0" err="1">
                <a:uFillTx/>
              </a:rPr>
              <a:t>az.dev</a:t>
            </a:r>
            <a:r>
              <a:rPr lang="en-US" dirty="0">
                <a:uFillTx/>
              </a:rPr>
              <a:t>/</a:t>
            </a:r>
            <a:r>
              <a:rPr lang="en-US" dirty="0" err="1">
                <a:uFillTx/>
              </a:rPr>
              <a:t>robo</a:t>
            </a:r>
            <a:r>
              <a:rPr lang="en-US" dirty="0">
                <a:uFillTx/>
              </a:rPr>
              <a:t>).</a:t>
            </a:r>
          </a:p>
          <a:p>
            <a:pPr algn="l" fontAlgn="base"/>
            <a:endParaRPr lang="en-US" dirty="0">
              <a:uFillTx/>
            </a:endParaRPr>
          </a:p>
          <a:p>
            <a:pPr algn="l" fontAlgn="base"/>
            <a:r>
              <a:rPr lang="en-US" dirty="0">
                <a:uFillTx/>
              </a:rPr>
              <a:t>Before a client can execute commands on a database and retrieve data from it, it needs to connect to it. There are many ways to connect to both PostgreSQL and MongoDB from the Node drivers. </a:t>
            </a:r>
            <a:endParaRPr dirty="0">
              <a:uFillTx/>
            </a:endParaRPr>
          </a:p>
        </p:txBody>
      </p:sp>
    </p:spTree>
    <p:extLst>
      <p:ext uri="{BB962C8B-B14F-4D97-AF65-F5344CB8AC3E}">
        <p14:creationId xmlns:p14="http://schemas.microsoft.com/office/powerpoint/2010/main" val="2925552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Remember the three steps we went through for the Task type? We need to do something similar for the User type:</a:t>
            </a:r>
          </a:p>
          <a:p>
            <a:pPr algn="l" fontAlgn="base"/>
            <a:endParaRPr lang="en-US" dirty="0">
              <a:uFillTx/>
            </a:endParaRPr>
          </a:p>
          <a:p>
            <a:pPr algn="l" fontAlgn="base"/>
            <a:r>
              <a:rPr lang="en-US" dirty="0">
                <a:uFillTx/>
              </a:rPr>
              <a:t>Define a new object type named User, which has the three scalar fields.</a:t>
            </a:r>
          </a:p>
          <a:p>
            <a:pPr algn="l" fontAlgn="base"/>
            <a:r>
              <a:rPr lang="en-US" dirty="0">
                <a:uFillTx/>
              </a:rPr>
              <a:t>Write any non-default resolvers for the User type. Let’s combine the database </a:t>
            </a:r>
            <a:r>
              <a:rPr lang="en-US" dirty="0" err="1">
                <a:uFillTx/>
              </a:rPr>
              <a:t>first_name</a:t>
            </a:r>
            <a:r>
              <a:rPr lang="en-US" dirty="0">
                <a:uFillTx/>
              </a:rPr>
              <a:t> and </a:t>
            </a:r>
            <a:r>
              <a:rPr lang="en-US" dirty="0" err="1">
                <a:uFillTx/>
              </a:rPr>
              <a:t>last_name</a:t>
            </a:r>
            <a:r>
              <a:rPr lang="en-US" dirty="0">
                <a:uFillTx/>
              </a:rPr>
              <a:t> columns on table </a:t>
            </a:r>
            <a:r>
              <a:rPr lang="en-US" dirty="0" err="1">
                <a:uFillTx/>
              </a:rPr>
              <a:t>azdev.users</a:t>
            </a:r>
            <a:r>
              <a:rPr lang="en-US" dirty="0">
                <a:uFillTx/>
              </a:rPr>
              <a:t> into a single name field for the API.</a:t>
            </a:r>
          </a:p>
          <a:p>
            <a:pPr algn="l" fontAlgn="base"/>
            <a:r>
              <a:rPr lang="en-US" dirty="0">
                <a:uFillTx/>
              </a:rPr>
              <a:t>Modify the Task type to have a field named author that is a non-null object of type User (the new type), and resolve this field with a record from the </a:t>
            </a:r>
            <a:r>
              <a:rPr lang="en-US" dirty="0" err="1">
                <a:uFillTx/>
              </a:rPr>
              <a:t>azdev.users</a:t>
            </a:r>
            <a:r>
              <a:rPr lang="en-US" dirty="0">
                <a:uFillTx/>
              </a:rPr>
              <a:t> table using the new </a:t>
            </a:r>
            <a:r>
              <a:rPr lang="en-US" dirty="0" err="1">
                <a:uFillTx/>
              </a:rPr>
              <a:t>userInfo</a:t>
            </a:r>
            <a:r>
              <a:rPr lang="en-US" dirty="0">
                <a:uFillTx/>
              </a:rPr>
              <a:t> function in listing 6.26.</a:t>
            </a:r>
            <a:endParaRPr dirty="0">
              <a:uFillTx/>
            </a:endParaRPr>
          </a:p>
        </p:txBody>
      </p:sp>
    </p:spTree>
    <p:extLst>
      <p:ext uri="{BB962C8B-B14F-4D97-AF65-F5344CB8AC3E}">
        <p14:creationId xmlns:p14="http://schemas.microsoft.com/office/powerpoint/2010/main" val="3251104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Here’s a possible implementation of the new </a:t>
            </a:r>
            <a:r>
              <a:rPr lang="en-US" dirty="0"/>
              <a:t>User</a:t>
            </a:r>
            <a:r>
              <a:rPr lang="en-US" b="0" i="0" dirty="0">
                <a:solidFill>
                  <a:srgbClr val="222222"/>
                </a:solidFill>
                <a:effectLst/>
                <a:latin typeface="Merriweather" panose="00000500000000000000" pitchFamily="2" charset="0"/>
              </a:rPr>
              <a:t> type along with its non-default resolver for the </a:t>
            </a:r>
            <a:r>
              <a:rPr lang="en-US" dirty="0"/>
              <a:t>name</a:t>
            </a:r>
            <a:r>
              <a:rPr lang="en-US" b="0" i="0" dirty="0">
                <a:solidFill>
                  <a:srgbClr val="222222"/>
                </a:solidFill>
                <a:effectLst/>
                <a:latin typeface="Merriweather" panose="00000500000000000000" pitchFamily="2" charset="0"/>
              </a:rPr>
              <a:t> field.</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Note that for the resolve functions of the name field, I </a:t>
            </a:r>
            <a:r>
              <a:rPr lang="en-US" b="0" i="0" dirty="0" err="1">
                <a:solidFill>
                  <a:srgbClr val="222222"/>
                </a:solidFill>
                <a:effectLst/>
                <a:latin typeface="inherit"/>
              </a:rPr>
              <a:t>destructured</a:t>
            </a:r>
            <a:r>
              <a:rPr lang="en-US" b="0" i="0" dirty="0">
                <a:solidFill>
                  <a:srgbClr val="222222"/>
                </a:solidFill>
                <a:effectLst/>
                <a:latin typeface="inherit"/>
              </a:rPr>
              <a:t> the properties that are to be used in the resolver out of the first source argument.</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I did not include the </a:t>
            </a:r>
            <a:r>
              <a:rPr lang="en-US" b="0" i="0" dirty="0" err="1">
                <a:solidFill>
                  <a:srgbClr val="222222"/>
                </a:solidFill>
                <a:effectLst/>
                <a:latin typeface="inherit"/>
              </a:rPr>
              <a:t>createdAt</a:t>
            </a:r>
            <a:r>
              <a:rPr lang="en-US" b="0" i="0" dirty="0">
                <a:solidFill>
                  <a:srgbClr val="222222"/>
                </a:solidFill>
                <a:effectLst/>
                <a:latin typeface="inherit"/>
              </a:rPr>
              <a:t> field under this new type. I’ll add it when we implement the me root field. The timestamp when the user was created should not appear under the author relation. It can be helpful under the me root field. For example, a UI can use it to show profile information for the currently logged-in user.</a:t>
            </a:r>
          </a:p>
          <a:p>
            <a:pPr algn="l" fontAlgn="base"/>
            <a:endParaRPr dirty="0">
              <a:uFillTx/>
            </a:endParaRPr>
          </a:p>
        </p:txBody>
      </p:sp>
    </p:spTree>
    <p:extLst>
      <p:ext uri="{BB962C8B-B14F-4D97-AF65-F5344CB8AC3E}">
        <p14:creationId xmlns:p14="http://schemas.microsoft.com/office/powerpoint/2010/main" val="3877698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To use this new </a:t>
            </a:r>
            <a:r>
              <a:rPr lang="en-US" dirty="0"/>
              <a:t>User</a:t>
            </a:r>
            <a:r>
              <a:rPr lang="en-US" b="0" i="0" dirty="0">
                <a:solidFill>
                  <a:srgbClr val="222222"/>
                </a:solidFill>
                <a:effectLst/>
                <a:latin typeface="Merriweather" panose="00000500000000000000" pitchFamily="2" charset="0"/>
              </a:rPr>
              <a:t> type, we need to import it in the </a:t>
            </a:r>
            <a:r>
              <a:rPr lang="en-US" dirty="0"/>
              <a:t>Task</a:t>
            </a:r>
            <a:r>
              <a:rPr lang="en-US" b="0" i="0" dirty="0">
                <a:solidFill>
                  <a:srgbClr val="222222"/>
                </a:solidFill>
                <a:effectLst/>
                <a:latin typeface="Merriweather" panose="00000500000000000000" pitchFamily="2" charset="0"/>
              </a:rPr>
              <a:t> type and make the new </a:t>
            </a:r>
            <a:r>
              <a:rPr lang="en-US" dirty="0"/>
              <a:t>author</a:t>
            </a:r>
            <a:r>
              <a:rPr lang="en-US" b="0" i="0" dirty="0">
                <a:solidFill>
                  <a:srgbClr val="222222"/>
                </a:solidFill>
                <a:effectLst/>
                <a:latin typeface="Merriweather" panose="00000500000000000000" pitchFamily="2" charset="0"/>
              </a:rPr>
              <a:t> field use it. To resolve the </a:t>
            </a:r>
            <a:r>
              <a:rPr lang="en-US" dirty="0"/>
              <a:t>author</a:t>
            </a:r>
            <a:r>
              <a:rPr lang="en-US" b="0" i="0" dirty="0">
                <a:solidFill>
                  <a:srgbClr val="222222"/>
                </a:solidFill>
                <a:effectLst/>
                <a:latin typeface="Merriweather" panose="00000500000000000000" pitchFamily="2" charset="0"/>
              </a:rPr>
              <a:t> field, we just make a call to the </a:t>
            </a:r>
            <a:r>
              <a:rPr lang="en-US" dirty="0" err="1"/>
              <a:t>userInfo</a:t>
            </a:r>
            <a:r>
              <a:rPr lang="en-US" b="0" i="0" dirty="0">
                <a:solidFill>
                  <a:srgbClr val="222222"/>
                </a:solidFill>
                <a:effectLst/>
                <a:latin typeface="Merriweather" panose="00000500000000000000" pitchFamily="2" charset="0"/>
              </a:rPr>
              <a:t> function we added to </a:t>
            </a:r>
            <a:r>
              <a:rPr lang="en-US" dirty="0" err="1"/>
              <a:t>pgApi</a:t>
            </a:r>
            <a:r>
              <a:rPr lang="en-US" b="0" i="0" dirty="0">
                <a:solidFill>
                  <a:srgbClr val="222222"/>
                </a:solidFill>
                <a:effectLst/>
                <a:latin typeface="Merriweather" panose="00000500000000000000" pitchFamily="2" charset="0"/>
              </a:rPr>
              <a:t>.</a:t>
            </a:r>
            <a:endParaRPr dirty="0">
              <a:uFillTx/>
            </a:endParaRPr>
          </a:p>
        </p:txBody>
      </p:sp>
    </p:spTree>
    <p:extLst>
      <p:ext uri="{BB962C8B-B14F-4D97-AF65-F5344CB8AC3E}">
        <p14:creationId xmlns:p14="http://schemas.microsoft.com/office/powerpoint/2010/main" val="398513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85859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API displays the information about the Author for each Task, which is the same test account in the sample data we’re using</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There is a small problem in the data response in figure: the Author name was returned as null </a:t>
            </a:r>
            <a:r>
              <a:rPr lang="en-US" b="0" i="0" dirty="0" err="1">
                <a:solidFill>
                  <a:srgbClr val="222222"/>
                </a:solidFill>
                <a:effectLst/>
                <a:latin typeface="inherit"/>
              </a:rPr>
              <a:t>null</a:t>
            </a:r>
            <a:r>
              <a:rPr lang="en-US" b="0" i="0" dirty="0">
                <a:solidFill>
                  <a:srgbClr val="222222"/>
                </a:solidFill>
                <a:effectLst/>
                <a:latin typeface="inherit"/>
              </a:rPr>
              <a:t>. Why is that?</a:t>
            </a:r>
          </a:p>
          <a:p>
            <a:pPr algn="l"/>
            <a:r>
              <a:rPr lang="en-US" b="0" i="0" dirty="0">
                <a:solidFill>
                  <a:srgbClr val="222222"/>
                </a:solidFill>
                <a:effectLst/>
                <a:latin typeface="inherit"/>
              </a:rPr>
              <a:t>The null concept is confusing. Different coders associate different meanings with it. You need to be careful to always consider the possibility of dealing with null. You should ask, “What if this is null?” about every variable you use in your code. This is one reason why languages like TypeScript and Flow are popular: they can help detect these problems.</a:t>
            </a:r>
          </a:p>
          <a:p>
            <a:pPr algn="l"/>
            <a:r>
              <a:rPr lang="en-US" b="0" i="0" dirty="0">
                <a:solidFill>
                  <a:srgbClr val="222222"/>
                </a:solidFill>
                <a:effectLst/>
                <a:latin typeface="inherit"/>
              </a:rPr>
              <a:t>When we used the template string ${</a:t>
            </a:r>
            <a:r>
              <a:rPr lang="en-US" b="0" i="0" dirty="0" err="1">
                <a:solidFill>
                  <a:srgbClr val="222222"/>
                </a:solidFill>
                <a:effectLst/>
                <a:latin typeface="inherit"/>
              </a:rPr>
              <a:t>firstName</a:t>
            </a:r>
            <a:r>
              <a:rPr lang="en-US" b="0" i="0" dirty="0">
                <a:solidFill>
                  <a:srgbClr val="222222"/>
                </a:solidFill>
                <a:effectLst/>
                <a:latin typeface="inherit"/>
              </a:rPr>
              <a:t>} ${</a:t>
            </a:r>
            <a:r>
              <a:rPr lang="en-US" b="0" i="0" dirty="0" err="1">
                <a:solidFill>
                  <a:srgbClr val="222222"/>
                </a:solidFill>
                <a:effectLst/>
                <a:latin typeface="inherit"/>
              </a:rPr>
              <a:t>lastName</a:t>
            </a:r>
            <a:r>
              <a:rPr lang="en-US" b="0" i="0" dirty="0">
                <a:solidFill>
                  <a:srgbClr val="222222"/>
                </a:solidFill>
                <a:effectLst/>
                <a:latin typeface="inherit"/>
              </a:rPr>
              <a:t>}, we should have asked ourselves that question! What if these properties are null? JavaScript will just insert “null” as a string. How do we solve this issue?</a:t>
            </a:r>
          </a:p>
          <a:p>
            <a:pPr algn="l"/>
            <a:r>
              <a:rPr lang="en-US" b="0" i="0" dirty="0">
                <a:solidFill>
                  <a:srgbClr val="222222"/>
                </a:solidFill>
                <a:effectLst/>
                <a:latin typeface="inherit"/>
              </a:rPr>
              <a:t>First, do we need to have </a:t>
            </a:r>
            <a:r>
              <a:rPr lang="en-US" b="0" i="0" dirty="0" err="1">
                <a:solidFill>
                  <a:srgbClr val="222222"/>
                </a:solidFill>
                <a:effectLst/>
                <a:latin typeface="inherit"/>
              </a:rPr>
              <a:t>first_name</a:t>
            </a:r>
            <a:r>
              <a:rPr lang="en-US" b="0" i="0" dirty="0">
                <a:solidFill>
                  <a:srgbClr val="222222"/>
                </a:solidFill>
                <a:effectLst/>
                <a:latin typeface="inherit"/>
              </a:rPr>
              <a:t> and </a:t>
            </a:r>
            <a:r>
              <a:rPr lang="en-US" b="0" i="0" dirty="0" err="1">
                <a:solidFill>
                  <a:srgbClr val="222222"/>
                </a:solidFill>
                <a:effectLst/>
                <a:latin typeface="inherit"/>
              </a:rPr>
              <a:t>last_name</a:t>
            </a:r>
            <a:r>
              <a:rPr lang="en-US" b="0" i="0" dirty="0">
                <a:solidFill>
                  <a:srgbClr val="222222"/>
                </a:solidFill>
                <a:effectLst/>
                <a:latin typeface="inherit"/>
              </a:rPr>
              <a:t> as nullable columns in the database? Will there ever be a semantic difference between null and an empty string in these columns? If not (which is the most likely answer), it would have been a better design decision to make these fields non-null in the database and maybe make them default to an empty string.</a:t>
            </a:r>
          </a:p>
          <a:p>
            <a:pPr algn="l" fontAlgn="base"/>
            <a:endParaRPr dirty="0">
              <a:uFillTx/>
            </a:endParaRPr>
          </a:p>
        </p:txBody>
      </p:sp>
    </p:spTree>
    <p:extLst>
      <p:ext uri="{BB962C8B-B14F-4D97-AF65-F5344CB8AC3E}">
        <p14:creationId xmlns:p14="http://schemas.microsoft.com/office/powerpoint/2010/main" val="3285257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For the sake of example, let’s assume that we don’t have control over the structure of the database table and/or we cannot fix the data that’s already there. This does not mean we should leak these problems out to the consumers of this API. We can make the API’s name field non-null and make the server always return either the name or an empty string instead of nulls, or worse, nulls cast in a string.</a:t>
            </a:r>
          </a:p>
          <a:p>
            <a:pPr algn="l" fontAlgn="base"/>
            <a:endParaRPr lang="en-US" dirty="0">
              <a:uFillTx/>
            </a:endParaRPr>
          </a:p>
          <a:p>
            <a:pPr algn="l" fontAlgn="base"/>
            <a:r>
              <a:rPr lang="en-US" dirty="0">
                <a:uFillTx/>
              </a:rPr>
              <a:t>There are many ways to implement that. Here’s one.</a:t>
            </a:r>
            <a:endParaRPr dirty="0">
              <a:uFillTx/>
            </a:endParaRPr>
          </a:p>
        </p:txBody>
      </p:sp>
    </p:spTree>
    <p:extLst>
      <p:ext uri="{BB962C8B-B14F-4D97-AF65-F5344CB8AC3E}">
        <p14:creationId xmlns:p14="http://schemas.microsoft.com/office/powerpoint/2010/main" val="3140066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API will always return a string that will ignore null values in </a:t>
            </a:r>
            <a:r>
              <a:rPr lang="en-US" dirty="0" err="1">
                <a:uFillTx/>
              </a:rPr>
              <a:t>firstName</a:t>
            </a:r>
            <a:r>
              <a:rPr lang="en-US" dirty="0">
                <a:uFillTx/>
              </a:rPr>
              <a:t>, </a:t>
            </a:r>
            <a:r>
              <a:rPr lang="en-US" dirty="0" err="1">
                <a:uFillTx/>
              </a:rPr>
              <a:t>lastName</a:t>
            </a:r>
            <a:r>
              <a:rPr lang="en-US" dirty="0">
                <a:uFillTx/>
              </a:rPr>
              <a:t>, or both </a:t>
            </a:r>
          </a:p>
          <a:p>
            <a:pPr algn="l" fontAlgn="base"/>
            <a:endParaRPr lang="en-US" dirty="0">
              <a:uFillTx/>
            </a:endParaRPr>
          </a:p>
          <a:p>
            <a:pPr algn="l"/>
            <a:r>
              <a:rPr lang="en-US" b="0" i="0" dirty="0">
                <a:solidFill>
                  <a:srgbClr val="222222"/>
                </a:solidFill>
                <a:effectLst/>
                <a:latin typeface="inherit"/>
              </a:rPr>
              <a:t>The N+1 queries problem</a:t>
            </a:r>
          </a:p>
          <a:p>
            <a:pPr algn="l"/>
            <a:r>
              <a:rPr lang="en-US" b="0" i="0" dirty="0">
                <a:solidFill>
                  <a:srgbClr val="222222"/>
                </a:solidFill>
                <a:effectLst/>
                <a:latin typeface="inherit"/>
              </a:rPr>
              <a:t>Now that we have implemented a relation and made the </a:t>
            </a:r>
            <a:r>
              <a:rPr lang="en-US" b="0" i="0" dirty="0" err="1">
                <a:solidFill>
                  <a:srgbClr val="222222"/>
                </a:solidFill>
                <a:effectLst/>
                <a:latin typeface="inherit"/>
              </a:rPr>
              <a:t>GraphQL</a:t>
            </a:r>
            <a:r>
              <a:rPr lang="en-US" b="0" i="0" dirty="0">
                <a:solidFill>
                  <a:srgbClr val="222222"/>
                </a:solidFill>
                <a:effectLst/>
                <a:latin typeface="inherit"/>
              </a:rPr>
              <a:t> server execute multiple SQL statements for it, we can talk about the N+1 queries problem. It is the first big challenge when implementing </a:t>
            </a:r>
            <a:r>
              <a:rPr lang="en-US" b="0" i="0" dirty="0" err="1">
                <a:solidFill>
                  <a:srgbClr val="222222"/>
                </a:solidFill>
                <a:effectLst/>
                <a:latin typeface="inherit"/>
              </a:rPr>
              <a:t>GraphQL</a:t>
            </a:r>
            <a:r>
              <a:rPr lang="en-US" b="0" i="0" dirty="0">
                <a:solidFill>
                  <a:srgbClr val="222222"/>
                </a:solidFill>
                <a:effectLst/>
                <a:latin typeface="inherit"/>
              </a:rPr>
              <a:t> services. To see this problem in action, you’ll need to enable logging for your PostgreSQL service and tail the logs while you execute </a:t>
            </a:r>
            <a:r>
              <a:rPr lang="en-US" b="0" i="0" dirty="0" err="1">
                <a:solidFill>
                  <a:srgbClr val="222222"/>
                </a:solidFill>
                <a:effectLst/>
                <a:latin typeface="inherit"/>
              </a:rPr>
              <a:t>GraphQL</a:t>
            </a:r>
            <a:r>
              <a:rPr lang="en-US" b="0" i="0" dirty="0">
                <a:solidFill>
                  <a:srgbClr val="222222"/>
                </a:solidFill>
                <a:effectLst/>
                <a:latin typeface="inherit"/>
              </a:rPr>
              <a:t> queries.</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How to enable logging for PostgreSQL depends on your platform, OS, version, and many other factors, so you’ll need to figure it out on your own. Make sure the server logs report a SQL query every time it is </a:t>
            </a:r>
            <a:r>
              <a:rPr lang="en-US" b="0" i="1" dirty="0">
                <a:solidFill>
                  <a:srgbClr val="222222"/>
                </a:solidFill>
                <a:effectLst/>
                <a:latin typeface="Merriweather" panose="00000500000000000000" pitchFamily="2" charset="0"/>
              </a:rPr>
              <a:t>executed</a:t>
            </a:r>
            <a:r>
              <a:rPr lang="en-US" b="0" i="0" dirty="0">
                <a:solidFill>
                  <a:srgbClr val="222222"/>
                </a:solidFill>
                <a:effectLst/>
                <a:latin typeface="inherit"/>
              </a:rPr>
              <a:t> on the PostgreSQL service. The provided Docker image for PostgreSQL should do that out of the box.</a:t>
            </a:r>
          </a:p>
          <a:p>
            <a:pPr algn="l" fontAlgn="base"/>
            <a:endParaRPr dirty="0">
              <a:uFillTx/>
            </a:endParaRPr>
          </a:p>
        </p:txBody>
      </p:sp>
    </p:spTree>
    <p:extLst>
      <p:ext uri="{BB962C8B-B14F-4D97-AF65-F5344CB8AC3E}">
        <p14:creationId xmlns:p14="http://schemas.microsoft.com/office/powerpoint/2010/main" val="2612185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Once you’re tailing the logs, execute the query in listing 6.25 and find every instance in the log related to executing a SQL statement. Here are the SQL queries that were executed on my PostgreSQL server when I tested this.</a:t>
            </a:r>
            <a:endParaRPr dirty="0">
              <a:uFillTx/>
            </a:endParaRPr>
          </a:p>
        </p:txBody>
      </p:sp>
    </p:spTree>
    <p:extLst>
      <p:ext uri="{BB962C8B-B14F-4D97-AF65-F5344CB8AC3E}">
        <p14:creationId xmlns:p14="http://schemas.microsoft.com/office/powerpoint/2010/main" val="3354644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If you’re using Docker Desktop and the provided Docker images, you can see the PostgreSQL logs by opening the dashboard and navigating to the Logs view of the running </a:t>
            </a:r>
            <a:r>
              <a:rPr lang="en-US" dirty="0" err="1">
                <a:uFillTx/>
              </a:rPr>
              <a:t>gia_pg</a:t>
            </a:r>
            <a:r>
              <a:rPr lang="en-US" dirty="0">
                <a:uFillTx/>
              </a:rPr>
              <a:t> container (see figure). You can also see them in the output of the </a:t>
            </a:r>
            <a:r>
              <a:rPr lang="en-US" dirty="0" err="1">
                <a:uFillTx/>
              </a:rPr>
              <a:t>npm</a:t>
            </a:r>
            <a:r>
              <a:rPr lang="en-US" dirty="0">
                <a:uFillTx/>
              </a:rPr>
              <a:t> run start-</a:t>
            </a:r>
            <a:r>
              <a:rPr lang="en-US" dirty="0" err="1">
                <a:uFillTx/>
              </a:rPr>
              <a:t>dbs</a:t>
            </a:r>
            <a:r>
              <a:rPr lang="en-US" dirty="0">
                <a:uFillTx/>
              </a:rPr>
              <a:t> command.</a:t>
            </a:r>
          </a:p>
          <a:p>
            <a:pPr algn="l" fontAlgn="base"/>
            <a:endParaRPr lang="en-US" dirty="0">
              <a:uFillTx/>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PostgreSQL will likely log a lot more lines around these executions. For example, you might see parse/bind lines as well. Look for entries that have a statement or execute label.</a:t>
            </a:r>
          </a:p>
          <a:p>
            <a:pPr algn="l"/>
            <a:r>
              <a:rPr lang="en-US" b="0" i="0" dirty="0">
                <a:solidFill>
                  <a:srgbClr val="222222"/>
                </a:solidFill>
                <a:effectLst/>
                <a:latin typeface="inherit"/>
              </a:rPr>
              <a:t>Why are we executing six SQL queries? Because we have one main query (for Tasks), and we have five public Task records in the sample data. For each Task record, we’re asking the database about its associated User record. That’s five queries for Users plus the main query. This 5 + 1 is the N+1 problem. If we had 41 public Task objects in the </a:t>
            </a:r>
            <a:r>
              <a:rPr lang="en-US" b="0" i="0" dirty="0" err="1">
                <a:solidFill>
                  <a:srgbClr val="222222"/>
                </a:solidFill>
                <a:effectLst/>
                <a:latin typeface="inherit"/>
              </a:rPr>
              <a:t>azdev.tasks</a:t>
            </a:r>
            <a:r>
              <a:rPr lang="en-US" b="0" i="0" dirty="0">
                <a:solidFill>
                  <a:srgbClr val="222222"/>
                </a:solidFill>
                <a:effectLst/>
                <a:latin typeface="inherit"/>
              </a:rPr>
              <a:t> table, we would be executing 42 SQL queries here.</a:t>
            </a:r>
          </a:p>
          <a:p>
            <a:pPr algn="l"/>
            <a:r>
              <a:rPr lang="en-US" b="0" i="0" dirty="0">
                <a:solidFill>
                  <a:srgbClr val="222222"/>
                </a:solidFill>
                <a:effectLst/>
                <a:latin typeface="inherit"/>
              </a:rPr>
              <a:t>Clearly this is a problem. We should not be doing that. There are many ways to fix this issue. I’ll show you one of them here, and we will see a better one in the next lesson.</a:t>
            </a:r>
          </a:p>
          <a:p>
            <a:pPr algn="l" fontAlgn="base"/>
            <a:endParaRPr dirty="0">
              <a:uFillTx/>
            </a:endParaRPr>
          </a:p>
        </p:txBody>
      </p:sp>
    </p:spTree>
    <p:extLst>
      <p:ext uri="{BB962C8B-B14F-4D97-AF65-F5344CB8AC3E}">
        <p14:creationId xmlns:p14="http://schemas.microsoft.com/office/powerpoint/2010/main" val="424313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An easy way to fix this problem is through the direct use of database joins (or database views based on joins). Database joins are powerful. You can form a single SQL query that gets information from two or more tables at once. For example, if we’re to find a Task record and get the information for its associated User in the same SQL response, we can do a join like this (you can put this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db</a:t>
            </a:r>
            <a:r>
              <a:rPr lang="en-US" b="0" i="0" dirty="0">
                <a:solidFill>
                  <a:srgbClr val="222222"/>
                </a:solidFill>
                <a:effectLst/>
                <a:latin typeface="Merriweather" panose="00000500000000000000" pitchFamily="2" charset="0"/>
              </a:rPr>
              <a:t>/sqls.js).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a:t>
            </a:r>
            <a:r>
              <a:rPr lang="en-US" dirty="0" err="1"/>
              <a:t>tasksAndUsers</a:t>
            </a:r>
            <a:r>
              <a:rPr lang="en-US" b="0" i="0" dirty="0">
                <a:solidFill>
                  <a:srgbClr val="222222"/>
                </a:solidFill>
                <a:effectLst/>
                <a:latin typeface="Merriweather" panose="00000500000000000000" pitchFamily="2" charset="0"/>
              </a:rPr>
              <a:t> string can act like a view, and we can use it to create an actual database view object if we want to. However, let’s just use it inline for this example.</a:t>
            </a:r>
            <a:endParaRPr dirty="0">
              <a:uFillTx/>
            </a:endParaRPr>
          </a:p>
        </p:txBody>
      </p:sp>
    </p:spTree>
    <p:extLst>
      <p:ext uri="{BB962C8B-B14F-4D97-AF65-F5344CB8AC3E}">
        <p14:creationId xmlns:p14="http://schemas.microsoft.com/office/powerpoint/2010/main" val="426883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We can do a one-time connection per SQL statement in the </a:t>
            </a:r>
            <a:r>
              <a:rPr lang="en-US" dirty="0" err="1"/>
              <a:t>pg</a:t>
            </a:r>
            <a:r>
              <a:rPr lang="en-US" b="0" i="0" dirty="0">
                <a:solidFill>
                  <a:srgbClr val="222222"/>
                </a:solidFill>
                <a:effectLst/>
                <a:latin typeface="Merriweather" panose="00000500000000000000" pitchFamily="2" charset="0"/>
              </a:rPr>
              <a:t> driver, but a better way is to have the driver manage a pool of open connections and reuse them as needed (figure). Both drivers support this mode.</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The code to connect to these databases is ready under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a:t>
            </a:r>
            <a:r>
              <a:rPr lang="en-US" b="0" i="0" dirty="0" err="1">
                <a:solidFill>
                  <a:srgbClr val="222222"/>
                </a:solidFill>
                <a:effectLst/>
                <a:latin typeface="inherit"/>
              </a:rPr>
              <a:t>db</a:t>
            </a:r>
            <a:r>
              <a:rPr lang="en-US" b="0" i="0" dirty="0">
                <a:solidFill>
                  <a:srgbClr val="222222"/>
                </a:solidFill>
                <a:effectLst/>
                <a:latin typeface="inherit"/>
              </a:rPr>
              <a:t>/. Take a look at pg-client.js and mongo-client.js and see if you need to do anything differently. If your local copy of the project fails to connect to databases, these two files are where you need to start troubleshooting.</a:t>
            </a:r>
          </a:p>
          <a:p>
            <a:pPr algn="l"/>
            <a:r>
              <a:rPr lang="en-US" b="0" i="0" dirty="0">
                <a:solidFill>
                  <a:srgbClr val="222222"/>
                </a:solidFill>
                <a:effectLst/>
                <a:latin typeface="inherit"/>
              </a:rPr>
              <a:t>Note that I tested the connections to both databases by counting the numbers of tables/collections. This step is optional, but it verifies that connections are successful when the server starts.</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Note that I made both database client modules (under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a:t>
            </a:r>
            <a:r>
              <a:rPr lang="en-US" b="0" i="0" dirty="0" err="1">
                <a:solidFill>
                  <a:srgbClr val="222222"/>
                </a:solidFill>
                <a:effectLst/>
                <a:latin typeface="inherit"/>
              </a:rPr>
              <a:t>db</a:t>
            </a:r>
            <a:r>
              <a:rPr lang="en-US" b="0" i="0" dirty="0">
                <a:solidFill>
                  <a:srgbClr val="222222"/>
                </a:solidFill>
                <a:effectLst/>
                <a:latin typeface="inherit"/>
              </a:rPr>
              <a:t>) return an object with similar purposes. I find that kind of normalization helpful for entities in the project that are meant to do similar things.</a:t>
            </a:r>
          </a:p>
          <a:p>
            <a:pPr algn="l" fontAlgn="base"/>
            <a:endParaRPr dirty="0">
              <a:uFillTx/>
            </a:endParaRPr>
          </a:p>
        </p:txBody>
      </p:sp>
    </p:spTree>
    <p:extLst>
      <p:ext uri="{BB962C8B-B14F-4D97-AF65-F5344CB8AC3E}">
        <p14:creationId xmlns:p14="http://schemas.microsoft.com/office/powerpoint/2010/main" val="2937022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You can test the </a:t>
            </a:r>
            <a:r>
              <a:rPr lang="en-US" dirty="0"/>
              <a:t>SELECT</a:t>
            </a:r>
            <a:r>
              <a:rPr lang="en-US" b="0" i="0" dirty="0">
                <a:solidFill>
                  <a:srgbClr val="222222"/>
                </a:solidFill>
                <a:effectLst/>
                <a:latin typeface="Merriweather" panose="00000500000000000000" pitchFamily="2" charset="0"/>
              </a:rPr>
              <a:t> statement in a PostgreSQL client (like </a:t>
            </a:r>
            <a:r>
              <a:rPr lang="en-US" dirty="0" err="1"/>
              <a:t>psql</a:t>
            </a:r>
            <a:r>
              <a:rPr lang="en-US" b="0" i="0" dirty="0">
                <a:solidFill>
                  <a:srgbClr val="222222"/>
                </a:solidFill>
                <a:effectLst/>
                <a:latin typeface="Merriweather" panose="00000500000000000000" pitchFamily="2" charset="0"/>
              </a:rPr>
              <a:t>). Docker Desktop provides a CLI button to give you command-line access to the running container </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Note that I used column aliases to prefix the </a:t>
            </a:r>
            <a:r>
              <a:rPr lang="en-US" dirty="0"/>
              <a:t>users</a:t>
            </a:r>
            <a:r>
              <a:rPr lang="en-US" b="0" i="0" dirty="0">
                <a:solidFill>
                  <a:srgbClr val="222222"/>
                </a:solidFill>
                <a:effectLst/>
                <a:latin typeface="Merriweather" panose="00000500000000000000" pitchFamily="2" charset="0"/>
              </a:rPr>
              <a:t> table columns with </a:t>
            </a:r>
            <a:r>
              <a:rPr lang="en-US" dirty="0"/>
              <a:t>"author_"</a:t>
            </a:r>
            <a:r>
              <a:rPr lang="en-US" b="0" i="0" dirty="0">
                <a:solidFill>
                  <a:srgbClr val="222222"/>
                </a:solidFill>
                <a:effectLst/>
                <a:latin typeface="Merriweather" panose="00000500000000000000" pitchFamily="2" charset="0"/>
              </a:rPr>
              <a:t>. If we don’t do that, there might be a conflict in column names (for example, both tables have an </a:t>
            </a:r>
            <a:r>
              <a:rPr lang="en-US" dirty="0"/>
              <a:t>id</a:t>
            </a:r>
            <a:r>
              <a:rPr lang="en-US" b="0" i="0" dirty="0">
                <a:solidFill>
                  <a:srgbClr val="222222"/>
                </a:solidFill>
                <a:effectLst/>
                <a:latin typeface="Merriweather" panose="00000500000000000000" pitchFamily="2" charset="0"/>
              </a:rPr>
              <a:t> field). This prefixing will also make it easier for us to implement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resolvers for this relation.</a:t>
            </a:r>
            <a:endParaRPr dirty="0">
              <a:uFillTx/>
            </a:endParaRPr>
          </a:p>
        </p:txBody>
      </p:sp>
    </p:spTree>
    <p:extLst>
      <p:ext uri="{BB962C8B-B14F-4D97-AF65-F5344CB8AC3E}">
        <p14:creationId xmlns:p14="http://schemas.microsoft.com/office/powerpoint/2010/main" val="4245878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To use the </a:t>
            </a:r>
            <a:r>
              <a:rPr lang="en-US" dirty="0" err="1"/>
              <a:t>tasksAndUsers</a:t>
            </a:r>
            <a:r>
              <a:rPr lang="en-US" b="0" i="0" dirty="0">
                <a:solidFill>
                  <a:srgbClr val="222222"/>
                </a:solidFill>
                <a:effectLst/>
                <a:latin typeface="Merriweather" panose="00000500000000000000" pitchFamily="2" charset="0"/>
              </a:rPr>
              <a:t> view, instead of selecting from the </a:t>
            </a:r>
            <a:r>
              <a:rPr lang="en-US" dirty="0" err="1"/>
              <a:t>azdev.tasks</a:t>
            </a:r>
            <a:r>
              <a:rPr lang="en-US" b="0" i="0" dirty="0">
                <a:solidFill>
                  <a:srgbClr val="222222"/>
                </a:solidFill>
                <a:effectLst/>
                <a:latin typeface="Merriweather" panose="00000500000000000000" pitchFamily="2" charset="0"/>
              </a:rPr>
              <a:t> table for the </a:t>
            </a:r>
            <a:r>
              <a:rPr lang="en-US" dirty="0" err="1"/>
              <a:t>sqls.tasksLatest</a:t>
            </a:r>
            <a:r>
              <a:rPr lang="en-US" b="0" i="0" dirty="0">
                <a:solidFill>
                  <a:srgbClr val="222222"/>
                </a:solidFill>
                <a:effectLst/>
                <a:latin typeface="Merriweather" panose="00000500000000000000" pitchFamily="2" charset="0"/>
              </a:rPr>
              <a:t> SQL query, we can select from the new </a:t>
            </a:r>
            <a:r>
              <a:rPr lang="en-US" dirty="0" err="1"/>
              <a:t>tasksAndUsers</a:t>
            </a:r>
            <a:r>
              <a:rPr lang="en-US" b="0" i="0" dirty="0">
                <a:solidFill>
                  <a:srgbClr val="222222"/>
                </a:solidFill>
                <a:effectLst/>
                <a:latin typeface="Merriweather" panose="00000500000000000000" pitchFamily="2" charset="0"/>
              </a:rPr>
              <a:t> view.</a:t>
            </a:r>
            <a:endParaRPr dirty="0">
              <a:uFillTx/>
            </a:endParaRPr>
          </a:p>
        </p:txBody>
      </p:sp>
    </p:spTree>
    <p:extLst>
      <p:ext uri="{BB962C8B-B14F-4D97-AF65-F5344CB8AC3E}">
        <p14:creationId xmlns:p14="http://schemas.microsoft.com/office/powerpoint/2010/main" val="813711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With that, the parent source object used to resolve the </a:t>
            </a:r>
            <a:r>
              <a:rPr lang="en-US" dirty="0"/>
              <a:t>Task</a:t>
            </a:r>
            <a:r>
              <a:rPr lang="en-US" b="0" i="0" dirty="0">
                <a:solidFill>
                  <a:srgbClr val="222222"/>
                </a:solidFill>
                <a:effectLst/>
                <a:latin typeface="Merriweather" panose="00000500000000000000" pitchFamily="2" charset="0"/>
              </a:rPr>
              <a:t> type will also have </a:t>
            </a:r>
            <a:r>
              <a:rPr lang="en-US" dirty="0"/>
              <a:t>author_</a:t>
            </a:r>
            <a:r>
              <a:rPr lang="en-US" b="0" i="0" dirty="0">
                <a:solidFill>
                  <a:srgbClr val="222222"/>
                </a:solidFill>
                <a:effectLst/>
                <a:latin typeface="Merriweather" panose="00000500000000000000" pitchFamily="2" charset="0"/>
              </a:rPr>
              <a:t>-prefixed columns that hold the author information inline in the same object. No further SQL queries are necessary. However, we need to extract the prefixed columns into an object suitable to be the parent source object for the </a:t>
            </a:r>
            <a:r>
              <a:rPr lang="en-US" dirty="0"/>
              <a:t>User</a:t>
            </a:r>
            <a:r>
              <a:rPr lang="en-US" b="0" i="0" dirty="0">
                <a:solidFill>
                  <a:srgbClr val="222222"/>
                </a:solidFill>
                <a:effectLst/>
                <a:latin typeface="Merriweather" panose="00000500000000000000" pitchFamily="2" charset="0"/>
              </a:rPr>
              <a:t> type resolvers. Let’s create a utility function to do that. I’ll name it </a:t>
            </a:r>
            <a:r>
              <a:rPr lang="en-US" dirty="0" err="1"/>
              <a:t>extractPrefixedColumns</a:t>
            </a:r>
            <a:r>
              <a:rPr lang="en-US" b="0" i="0" dirty="0">
                <a:solidFill>
                  <a:srgbClr val="222222"/>
                </a:solidFill>
                <a:effectLst/>
                <a:latin typeface="Merriweather" panose="00000500000000000000" pitchFamily="2" charset="0"/>
              </a:rPr>
              <a:t>. Here’s how we will use it in the </a:t>
            </a:r>
            <a:r>
              <a:rPr lang="en-US" dirty="0"/>
              <a:t>Task</a:t>
            </a:r>
            <a:r>
              <a:rPr lang="en-US" b="0" i="0" dirty="0">
                <a:solidFill>
                  <a:srgbClr val="222222"/>
                </a:solidFill>
                <a:effectLst/>
                <a:latin typeface="Merriweather" panose="00000500000000000000" pitchFamily="2" charset="0"/>
              </a:rPr>
              <a:t> type.</a:t>
            </a:r>
            <a:endParaRPr dirty="0">
              <a:uFillTx/>
            </a:endParaRPr>
          </a:p>
        </p:txBody>
      </p:sp>
    </p:spTree>
    <p:extLst>
      <p:ext uri="{BB962C8B-B14F-4D97-AF65-F5344CB8AC3E}">
        <p14:creationId xmlns:p14="http://schemas.microsoft.com/office/powerpoint/2010/main" val="1998203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implementation of </a:t>
            </a:r>
            <a:r>
              <a:rPr lang="en-US" dirty="0" err="1"/>
              <a:t>extractPrefixedColumns</a:t>
            </a:r>
            <a:r>
              <a:rPr lang="en-US" b="0" i="0" dirty="0">
                <a:solidFill>
                  <a:srgbClr val="222222"/>
                </a:solidFill>
                <a:effectLst/>
                <a:latin typeface="Merriweather" panose="00000500000000000000" pitchFamily="2" charset="0"/>
              </a:rPr>
              <a:t> can be a simple </a:t>
            </a:r>
            <a:r>
              <a:rPr lang="en-US" dirty="0"/>
              <a:t>reduce</a:t>
            </a:r>
            <a:r>
              <a:rPr lang="en-US" b="0" i="0" dirty="0">
                <a:solidFill>
                  <a:srgbClr val="222222"/>
                </a:solidFill>
                <a:effectLst/>
                <a:latin typeface="Merriweather" panose="00000500000000000000" pitchFamily="2" charset="0"/>
              </a:rPr>
              <a:t> call to filter the columns and only include the prefixed columns, but without their prefixes.</a:t>
            </a:r>
            <a:endParaRPr dirty="0">
              <a:uFillTx/>
            </a:endParaRPr>
          </a:p>
        </p:txBody>
      </p:sp>
    </p:spTree>
    <p:extLst>
      <p:ext uri="{BB962C8B-B14F-4D97-AF65-F5344CB8AC3E}">
        <p14:creationId xmlns:p14="http://schemas.microsoft.com/office/powerpoint/2010/main" val="4051831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That’s it! You can test the query in listing 6.30, and it will work exactly the same-except instead of N+1 executed statements in the logs, there will be exactly one statement.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This method is simple. It’s efficient in terms of communicating with PostgreSQL. However, it does mean that for each returned row, we need to perform a loop over its objects to extract the prefixed keys. This issue can be improved by changing the Author type to resolve directly with the prefixed values. However, that means adding more complexity, which, I think, will make the code less readable. There is a better way, and we will discuss it in the next lesson.</a:t>
            </a:r>
          </a:p>
          <a:p>
            <a:pPr algn="l"/>
            <a:r>
              <a:rPr lang="en-US" b="0" i="0" dirty="0">
                <a:solidFill>
                  <a:srgbClr val="222222"/>
                </a:solidFill>
                <a:effectLst/>
                <a:latin typeface="inherit"/>
              </a:rPr>
              <a:t>I am going to undo all the view-based changes made to solve the N+1 problem to prepare for the other solution. However, before we talk about it, let’s resolve the last remaining relation under </a:t>
            </a:r>
            <a:r>
              <a:rPr lang="en-US" b="0" i="0" dirty="0" err="1">
                <a:solidFill>
                  <a:srgbClr val="222222"/>
                </a:solidFill>
                <a:effectLst/>
                <a:latin typeface="inherit"/>
              </a:rPr>
              <a:t>taskMainList</a:t>
            </a:r>
            <a:r>
              <a:rPr lang="en-US" b="0" i="0" dirty="0">
                <a:solidFill>
                  <a:srgbClr val="222222"/>
                </a:solidFill>
                <a:effectLst/>
                <a:latin typeface="inherit"/>
              </a:rPr>
              <a:t>: the list of Approaches (and their Authors).</a:t>
            </a:r>
          </a:p>
          <a:p>
            <a:pPr algn="l" fontAlgn="base"/>
            <a:endParaRPr dirty="0">
              <a:uFillTx/>
            </a:endParaRPr>
          </a:p>
        </p:txBody>
      </p:sp>
    </p:spTree>
    <p:extLst>
      <p:ext uri="{BB962C8B-B14F-4D97-AF65-F5344CB8AC3E}">
        <p14:creationId xmlns:p14="http://schemas.microsoft.com/office/powerpoint/2010/main" val="957398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We’ll implement the </a:t>
            </a:r>
            <a:r>
              <a:rPr lang="en-US" dirty="0" err="1">
                <a:uFillTx/>
              </a:rPr>
              <a:t>approachList</a:t>
            </a:r>
            <a:r>
              <a:rPr lang="en-US" dirty="0">
                <a:uFillTx/>
              </a:rPr>
              <a:t> field starting from the types and resolvers. We need to modify the Task type to add the new </a:t>
            </a:r>
            <a:r>
              <a:rPr lang="en-US" dirty="0" err="1">
                <a:uFillTx/>
              </a:rPr>
              <a:t>approachList</a:t>
            </a:r>
            <a:r>
              <a:rPr lang="en-US" dirty="0">
                <a:uFillTx/>
              </a:rPr>
              <a:t> field. That field is a non-null list of non-null Approach objects (which is the new </a:t>
            </a:r>
            <a:r>
              <a:rPr lang="en-US" dirty="0" err="1">
                <a:uFillTx/>
              </a:rPr>
              <a:t>GraphQL</a:t>
            </a:r>
            <a:r>
              <a:rPr lang="en-US" dirty="0">
                <a:uFillTx/>
              </a:rPr>
              <a:t> type we need to introduce). To resolve the </a:t>
            </a:r>
            <a:r>
              <a:rPr lang="en-US" dirty="0" err="1">
                <a:uFillTx/>
              </a:rPr>
              <a:t>approachList</a:t>
            </a:r>
            <a:r>
              <a:rPr lang="en-US" dirty="0">
                <a:uFillTx/>
              </a:rPr>
              <a:t> field, we need a new function in </a:t>
            </a:r>
            <a:r>
              <a:rPr lang="en-US" dirty="0" err="1">
                <a:uFillTx/>
              </a:rPr>
              <a:t>pgApi</a:t>
            </a:r>
            <a:r>
              <a:rPr lang="en-US" dirty="0">
                <a:uFillTx/>
              </a:rPr>
              <a:t> that takes a </a:t>
            </a:r>
            <a:r>
              <a:rPr lang="en-US" dirty="0" err="1">
                <a:uFillTx/>
              </a:rPr>
              <a:t>taskId</a:t>
            </a:r>
            <a:r>
              <a:rPr lang="en-US" dirty="0">
                <a:uFillTx/>
              </a:rPr>
              <a:t> and returns an array of Approach objects associated with it. Let’s name that function </a:t>
            </a:r>
            <a:r>
              <a:rPr lang="en-US" dirty="0" err="1">
                <a:uFillTx/>
              </a:rPr>
              <a:t>approachList</a:t>
            </a:r>
            <a:r>
              <a:rPr lang="en-US" dirty="0">
                <a:uFillTx/>
              </a:rPr>
              <a:t>.</a:t>
            </a:r>
          </a:p>
          <a:p>
            <a:pPr algn="l" fontAlgn="base"/>
            <a:endParaRPr lang="en-US" dirty="0">
              <a:uFillTx/>
            </a:endParaRP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This code uses two things that we do not have yet: the Approach type and the </a:t>
            </a:r>
            <a:r>
              <a:rPr lang="en-US" b="0" i="0" dirty="0" err="1">
                <a:solidFill>
                  <a:srgbClr val="222222"/>
                </a:solidFill>
                <a:effectLst/>
                <a:latin typeface="inherit"/>
              </a:rPr>
              <a:t>pgApi.approachList</a:t>
            </a:r>
            <a:r>
              <a:rPr lang="en-US" b="0" i="0" dirty="0">
                <a:solidFill>
                  <a:srgbClr val="222222"/>
                </a:solidFill>
                <a:effectLst/>
                <a:latin typeface="inherit"/>
              </a:rPr>
              <a:t> function.</a:t>
            </a:r>
          </a:p>
          <a:p>
            <a:pPr algn="l" fontAlgn="base"/>
            <a:endParaRPr dirty="0">
              <a:uFillTx/>
            </a:endParaRPr>
          </a:p>
        </p:txBody>
      </p:sp>
    </p:spTree>
    <p:extLst>
      <p:ext uri="{BB962C8B-B14F-4D97-AF65-F5344CB8AC3E}">
        <p14:creationId xmlns:p14="http://schemas.microsoft.com/office/powerpoint/2010/main" val="11905940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implementation of this type is mostly similar to the </a:t>
            </a:r>
            <a:r>
              <a:rPr lang="en-US" dirty="0"/>
              <a:t>Task</a:t>
            </a:r>
            <a:r>
              <a:rPr lang="en-US" b="0" i="0" dirty="0">
                <a:solidFill>
                  <a:srgbClr val="222222"/>
                </a:solidFill>
                <a:effectLst/>
                <a:latin typeface="Merriweather" panose="00000500000000000000" pitchFamily="2" charset="0"/>
              </a:rPr>
              <a:t> type.</a:t>
            </a:r>
            <a:endParaRPr dirty="0">
              <a:uFillTx/>
            </a:endParaRPr>
          </a:p>
        </p:txBody>
      </p:sp>
    </p:spTree>
    <p:extLst>
      <p:ext uri="{BB962C8B-B14F-4D97-AF65-F5344CB8AC3E}">
        <p14:creationId xmlns:p14="http://schemas.microsoft.com/office/powerpoint/2010/main" val="2961046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We can use the default resolvers for </a:t>
            </a:r>
            <a:r>
              <a:rPr lang="en-US" dirty="0"/>
              <a:t>id</a:t>
            </a:r>
            <a:r>
              <a:rPr lang="en-US" b="0" i="0" dirty="0">
                <a:solidFill>
                  <a:srgbClr val="222222"/>
                </a:solidFill>
                <a:effectLst/>
                <a:latin typeface="Merriweather" panose="00000500000000000000" pitchFamily="2" charset="0"/>
              </a:rPr>
              <a:t> and </a:t>
            </a:r>
            <a:r>
              <a:rPr lang="en-US" dirty="0"/>
              <a:t>content</a:t>
            </a:r>
            <a:r>
              <a:rPr lang="en-US" b="0" i="0" dirty="0">
                <a:solidFill>
                  <a:srgbClr val="222222"/>
                </a:solidFill>
                <a:effectLst/>
                <a:latin typeface="Merriweather" panose="00000500000000000000" pitchFamily="2" charset="0"/>
              </a:rPr>
              <a:t>, </a:t>
            </a:r>
            <a:r>
              <a:rPr lang="en-US" dirty="0" err="1"/>
              <a:t>voteCount</a:t>
            </a:r>
            <a:r>
              <a:rPr lang="en-US" b="0" i="0" dirty="0">
                <a:solidFill>
                  <a:srgbClr val="222222"/>
                </a:solidFill>
                <a:effectLst/>
                <a:latin typeface="Merriweather" panose="00000500000000000000" pitchFamily="2" charset="0"/>
              </a:rPr>
              <a:t>, the same ISO casting for </a:t>
            </a:r>
            <a:r>
              <a:rPr lang="en-US" dirty="0" err="1"/>
              <a:t>createdAt</a:t>
            </a:r>
            <a:r>
              <a:rPr lang="en-US" b="0" i="0" dirty="0">
                <a:solidFill>
                  <a:srgbClr val="222222"/>
                </a:solidFill>
                <a:effectLst/>
                <a:latin typeface="Merriweather" panose="00000500000000000000" pitchFamily="2" charset="0"/>
              </a:rPr>
              <a:t>, and the same code we used for the </a:t>
            </a:r>
            <a:r>
              <a:rPr lang="en-US" dirty="0"/>
              <a:t>author</a:t>
            </a:r>
            <a:r>
              <a:rPr lang="en-US" b="0" i="0" dirty="0">
                <a:solidFill>
                  <a:srgbClr val="222222"/>
                </a:solidFill>
                <a:effectLst/>
                <a:latin typeface="Merriweather" panose="00000500000000000000" pitchFamily="2" charset="0"/>
              </a:rPr>
              <a:t> field.</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The </a:t>
            </a:r>
            <a:r>
              <a:rPr lang="en-US" dirty="0" err="1"/>
              <a:t>approachList</a:t>
            </a:r>
            <a:r>
              <a:rPr lang="en-US" b="0" i="0" dirty="0">
                <a:solidFill>
                  <a:srgbClr val="222222"/>
                </a:solidFill>
                <a:effectLst/>
                <a:latin typeface="Merriweather" panose="00000500000000000000" pitchFamily="2" charset="0"/>
              </a:rPr>
              <a:t> field must be resolved from the </a:t>
            </a:r>
            <a:r>
              <a:rPr lang="en-US" dirty="0" err="1"/>
              <a:t>azdev.approaches</a:t>
            </a:r>
            <a:r>
              <a:rPr lang="en-US" b="0" i="0" dirty="0">
                <a:solidFill>
                  <a:srgbClr val="222222"/>
                </a:solidFill>
                <a:effectLst/>
                <a:latin typeface="Merriweather" panose="00000500000000000000" pitchFamily="2" charset="0"/>
              </a:rPr>
              <a:t> table. The foreign key that connects a Task object to a list of Approach objects is the </a:t>
            </a:r>
            <a:r>
              <a:rPr lang="en-US" dirty="0" err="1"/>
              <a:t>task_id</a:t>
            </a:r>
            <a:r>
              <a:rPr lang="en-US" b="0" i="0" dirty="0">
                <a:solidFill>
                  <a:srgbClr val="222222"/>
                </a:solidFill>
                <a:effectLst/>
                <a:latin typeface="Merriweather" panose="00000500000000000000" pitchFamily="2" charset="0"/>
              </a:rPr>
              <a:t> field in the </a:t>
            </a:r>
            <a:r>
              <a:rPr lang="en-US" dirty="0" err="1"/>
              <a:t>azdev.approaches</a:t>
            </a:r>
            <a:r>
              <a:rPr lang="en-US" b="0" i="0" dirty="0">
                <a:solidFill>
                  <a:srgbClr val="222222"/>
                </a:solidFill>
                <a:effectLst/>
                <a:latin typeface="Merriweather" panose="00000500000000000000" pitchFamily="2" charset="0"/>
              </a:rPr>
              <a:t> table. </a:t>
            </a:r>
            <a:endParaRPr dirty="0">
              <a:uFillTx/>
            </a:endParaRPr>
          </a:p>
        </p:txBody>
      </p:sp>
    </p:spTree>
    <p:extLst>
      <p:ext uri="{BB962C8B-B14F-4D97-AF65-F5344CB8AC3E}">
        <p14:creationId xmlns:p14="http://schemas.microsoft.com/office/powerpoint/2010/main" val="3423474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For each resolved Task object, we need to issue this SQL statement (which is already in the sqls.js file) to get the information about the list of Approach objects available under it.</a:t>
            </a:r>
          </a:p>
          <a:p>
            <a:pPr algn="l" fontAlgn="base"/>
            <a:endParaRPr lang="en-US" b="0" i="0" dirty="0">
              <a:solidFill>
                <a:srgbClr val="222222"/>
              </a:solidFill>
              <a:effectLst/>
              <a:uFillTx/>
              <a:latin typeface="Merriweather" panose="00000500000000000000" pitchFamily="2" charset="0"/>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Naming is hard, and I’m not always good at it. In the official open source repo for the </a:t>
            </a:r>
            <a:r>
              <a:rPr lang="en-US" b="0" i="0" dirty="0" err="1">
                <a:solidFill>
                  <a:srgbClr val="222222"/>
                </a:solidFill>
                <a:effectLst/>
                <a:latin typeface="inherit"/>
              </a:rPr>
              <a:t>AZdev</a:t>
            </a:r>
            <a:r>
              <a:rPr lang="en-US" b="0" i="0" dirty="0">
                <a:solidFill>
                  <a:srgbClr val="222222"/>
                </a:solidFill>
                <a:effectLst/>
                <a:latin typeface="inherit"/>
              </a:rPr>
              <a:t> API, you may see names other than the ones I use here in the course. In fact, if you can think of better names than those currently in the </a:t>
            </a:r>
            <a:r>
              <a:rPr lang="en-US" b="0" i="0" dirty="0" err="1">
                <a:solidFill>
                  <a:srgbClr val="222222"/>
                </a:solidFill>
                <a:effectLst/>
                <a:latin typeface="inherit"/>
              </a:rPr>
              <a:t>AZdev</a:t>
            </a:r>
            <a:r>
              <a:rPr lang="en-US" b="0" i="0" dirty="0">
                <a:solidFill>
                  <a:srgbClr val="222222"/>
                </a:solidFill>
                <a:effectLst/>
                <a:latin typeface="inherit"/>
              </a:rPr>
              <a:t> API GitHub repository, please open an issue or a pull request! </a:t>
            </a:r>
          </a:p>
          <a:p>
            <a:pPr algn="l" fontAlgn="base"/>
            <a:endParaRPr dirty="0">
              <a:uFillTx/>
            </a:endParaRPr>
          </a:p>
        </p:txBody>
      </p:sp>
    </p:spTree>
    <p:extLst>
      <p:ext uri="{BB962C8B-B14F-4D97-AF65-F5344CB8AC3E}">
        <p14:creationId xmlns:p14="http://schemas.microsoft.com/office/powerpoint/2010/main" val="18477153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sqls.approachesForTaskIds</a:t>
            </a:r>
            <a:r>
              <a:rPr lang="en-US" b="0" i="0" dirty="0">
                <a:solidFill>
                  <a:srgbClr val="222222"/>
                </a:solidFill>
                <a:effectLst/>
                <a:latin typeface="Merriweather" panose="00000500000000000000" pitchFamily="2" charset="0"/>
              </a:rPr>
              <a:t> statement will be used by the </a:t>
            </a:r>
            <a:r>
              <a:rPr lang="en-US" dirty="0" err="1"/>
              <a:t>pgApi.approachList</a:t>
            </a:r>
            <a:r>
              <a:rPr lang="en-US" b="0" i="0" dirty="0">
                <a:solidFill>
                  <a:srgbClr val="222222"/>
                </a:solidFill>
                <a:effectLst/>
                <a:latin typeface="Merriweather" panose="00000500000000000000" pitchFamily="2" charset="0"/>
              </a:rPr>
              <a:t> function that we will implement next.</a:t>
            </a:r>
            <a:endParaRPr dirty="0">
              <a:uFillTx/>
            </a:endParaRPr>
          </a:p>
        </p:txBody>
      </p:sp>
    </p:spTree>
    <p:extLst>
      <p:ext uri="{BB962C8B-B14F-4D97-AF65-F5344CB8AC3E}">
        <p14:creationId xmlns:p14="http://schemas.microsoft.com/office/powerpoint/2010/main" val="378869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75536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 hope this is getting easier for you. We still have a lot more examples to go through, but the </a:t>
            </a:r>
            <a:r>
              <a:rPr lang="en-US" dirty="0" err="1"/>
              <a:t>taskMainList</a:t>
            </a:r>
            <a:r>
              <a:rPr lang="en-US" b="0" i="0" dirty="0">
                <a:solidFill>
                  <a:srgbClr val="222222"/>
                </a:solidFill>
                <a:effectLst/>
                <a:latin typeface="Merriweather" panose="00000500000000000000" pitchFamily="2" charset="0"/>
              </a:rPr>
              <a:t> example is finally complete (figure)! Go ahead and test the full query for it from listing 6.24.</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Guess how many SQL statements we’re sending to PostgreSQL to satisfy this </a:t>
            </a:r>
            <a:r>
              <a:rPr lang="en-US" b="0" i="0" dirty="0" err="1">
                <a:solidFill>
                  <a:srgbClr val="222222"/>
                </a:solidFill>
                <a:effectLst/>
                <a:latin typeface="inherit"/>
              </a:rPr>
              <a:t>GraphQL</a:t>
            </a:r>
            <a:r>
              <a:rPr lang="en-US" b="0" i="0" dirty="0">
                <a:solidFill>
                  <a:srgbClr val="222222"/>
                </a:solidFill>
                <a:effectLst/>
                <a:latin typeface="inherit"/>
              </a:rPr>
              <a:t> query?</a:t>
            </a:r>
          </a:p>
          <a:p>
            <a:pPr algn="l">
              <a:buFont typeface="Arial" panose="020B0604020202020204" pitchFamily="34" charset="0"/>
              <a:buChar char="•"/>
            </a:pPr>
            <a:r>
              <a:rPr lang="en-US" b="0" i="0" dirty="0">
                <a:solidFill>
                  <a:srgbClr val="222222"/>
                </a:solidFill>
                <a:effectLst/>
                <a:latin typeface="Merriweather" panose="00000500000000000000" pitchFamily="2" charset="0"/>
              </a:rPr>
              <a:t>One for the main Task list.</a:t>
            </a:r>
          </a:p>
          <a:p>
            <a:pPr algn="l">
              <a:buFont typeface="Arial" panose="020B0604020202020204" pitchFamily="34" charset="0"/>
              <a:buChar char="•"/>
            </a:pPr>
            <a:r>
              <a:rPr lang="en-US" b="0" i="0" dirty="0">
                <a:solidFill>
                  <a:srgbClr val="222222"/>
                </a:solidFill>
                <a:effectLst/>
                <a:latin typeface="Merriweather" panose="00000500000000000000" pitchFamily="2" charset="0"/>
              </a:rPr>
              <a:t>One for each Task’s Author info (five total).</a:t>
            </a:r>
          </a:p>
          <a:p>
            <a:pPr algn="l">
              <a:buFont typeface="Arial" panose="020B0604020202020204" pitchFamily="34" charset="0"/>
              <a:buChar char="•"/>
            </a:pPr>
            <a:r>
              <a:rPr lang="en-US" b="0" i="0" dirty="0">
                <a:solidFill>
                  <a:srgbClr val="222222"/>
                </a:solidFill>
                <a:effectLst/>
                <a:latin typeface="Merriweather" panose="00000500000000000000" pitchFamily="2" charset="0"/>
              </a:rPr>
              <a:t>One for each Task’s list of Approaches (five total).</a:t>
            </a:r>
          </a:p>
          <a:p>
            <a:pPr algn="l">
              <a:buFont typeface="Arial" panose="020B0604020202020204" pitchFamily="34" charset="0"/>
              <a:buChar char="•"/>
            </a:pPr>
            <a:r>
              <a:rPr lang="en-US" b="0" i="0" dirty="0">
                <a:solidFill>
                  <a:srgbClr val="222222"/>
                </a:solidFill>
                <a:effectLst/>
                <a:latin typeface="Merriweather" panose="00000500000000000000" pitchFamily="2" charset="0"/>
              </a:rPr>
              <a:t>One for each Approach on each Task to get that Approach’s Author info. We have a total of six Approaches in the sample data.</a:t>
            </a:r>
          </a:p>
          <a:p>
            <a:pPr algn="l"/>
            <a:r>
              <a:rPr lang="en-US" b="0" i="0" dirty="0">
                <a:solidFill>
                  <a:srgbClr val="222222"/>
                </a:solidFill>
                <a:effectLst/>
                <a:latin typeface="inherit"/>
              </a:rPr>
              <a:t>That’s a total of 17 SQL statements! We can still fix this with database views, but doing so will add a lot more complexity to the code. Let’s explore the better option, which is to use the data-loader concept. We’ll talk about that in the next lesson.</a:t>
            </a:r>
          </a:p>
          <a:p>
            <a:pPr algn="l" fontAlgn="base"/>
            <a:endParaRPr dirty="0">
              <a:uFillTx/>
            </a:endParaRPr>
          </a:p>
        </p:txBody>
      </p:sp>
    </p:spTree>
    <p:extLst>
      <p:ext uri="{BB962C8B-B14F-4D97-AF65-F5344CB8AC3E}">
        <p14:creationId xmlns:p14="http://schemas.microsoft.com/office/powerpoint/2010/main" val="3030180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Start with the simplest implementations you can think of. Make things work, and then improve on your implementations.</a:t>
            </a:r>
          </a:p>
          <a:p>
            <a:pPr algn="l">
              <a:buFont typeface="Arial" panose="020B0604020202020204" pitchFamily="34" charset="0"/>
              <a:buChar char="•"/>
            </a:pPr>
            <a:endParaRPr lang="en-US" b="0" i="0" dirty="0">
              <a:solidFill>
                <a:srgbClr val="222222"/>
              </a:solidFill>
              <a:effectLst/>
              <a:latin typeface="Merriweather" panose="00000500000000000000" pitchFamily="2" charset="0"/>
            </a:endParaRPr>
          </a:p>
          <a:p>
            <a:pPr algn="l">
              <a:buFont typeface="Arial" panose="020B0604020202020204" pitchFamily="34" charset="0"/>
              <a:buChar char="•"/>
            </a:pPr>
            <a:r>
              <a:rPr lang="en-US" b="0" i="0" dirty="0">
                <a:solidFill>
                  <a:srgbClr val="222222"/>
                </a:solidFill>
                <a:effectLst/>
                <a:latin typeface="Merriweather" panose="00000500000000000000" pitchFamily="2" charset="0"/>
              </a:rPr>
              <a:t>You can use fields’ resolvers to transform the names and values of your data elements.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API does not have to match the structure of the data in the database.</a:t>
            </a:r>
          </a:p>
          <a:p>
            <a:pPr algn="l">
              <a:buFont typeface="Arial" panose="020B0604020202020204" pitchFamily="34" charset="0"/>
              <a:buChar char="•"/>
            </a:pPr>
            <a:r>
              <a:rPr lang="en-US" b="0" i="0" dirty="0">
                <a:solidFill>
                  <a:srgbClr val="222222"/>
                </a:solidFill>
                <a:effectLst/>
                <a:latin typeface="Merriweather" panose="00000500000000000000" pitchFamily="2" charset="0"/>
              </a:rPr>
              <a:t>Try to separate the logic for database interactions from other logic in your resolvers.</a:t>
            </a:r>
          </a:p>
          <a:p>
            <a:pPr algn="l">
              <a:buFont typeface="Arial" panose="020B0604020202020204" pitchFamily="34" charset="0"/>
              <a:buChar char="•"/>
            </a:pPr>
            <a:r>
              <a:rPr lang="en-US" b="0" i="0" dirty="0">
                <a:solidFill>
                  <a:srgbClr val="222222"/>
                </a:solidFill>
                <a:effectLst/>
                <a:latin typeface="Merriweather" panose="00000500000000000000" pitchFamily="2" charset="0"/>
              </a:rPr>
              <a:t>It’s a good practice to wrap third-party APIs with your own calls. This gives you some control over their behavior and makes the code a bit more maintainable going forward.</a:t>
            </a:r>
          </a:p>
          <a:p>
            <a:pPr algn="l">
              <a:buFont typeface="Arial" panose="020B0604020202020204" pitchFamily="34" charset="0"/>
              <a:buChar char="•"/>
            </a:pPr>
            <a:r>
              <a:rPr lang="en-US" b="0" i="0" dirty="0">
                <a:solidFill>
                  <a:srgbClr val="222222"/>
                </a:solidFill>
                <a:effectLst/>
                <a:latin typeface="Merriweather" panose="00000500000000000000" pitchFamily="2" charset="0"/>
              </a:rPr>
              <a:t>Resolving database relations involves issuing SQL statements over many tables. This causes an N+1 queries problem by default because of the graph-resolving nature of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We can solve this problem using database views, but that complicates the code in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service. In the next lesson, we will learn about the </a:t>
            </a:r>
            <a:r>
              <a:rPr lang="en-US" b="0" i="0" dirty="0" err="1">
                <a:solidFill>
                  <a:srgbClr val="222222"/>
                </a:solidFill>
                <a:effectLst/>
                <a:latin typeface="Merriweather" panose="00000500000000000000" pitchFamily="2" charset="0"/>
              </a:rPr>
              <a:t>DataLoader</a:t>
            </a:r>
            <a:r>
              <a:rPr lang="en-US" b="0" i="0" dirty="0">
                <a:solidFill>
                  <a:srgbClr val="222222"/>
                </a:solidFill>
                <a:effectLst/>
                <a:latin typeface="Merriweather" panose="00000500000000000000" pitchFamily="2" charset="0"/>
              </a:rPr>
              <a:t> library, which offers a better way to deal with the N+1 problem and make your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service more efficient in general.</a:t>
            </a:r>
          </a:p>
          <a:p>
            <a:pPr algn="l" fontAlgn="base"/>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To be able to work with Task records in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schema, we need to define a new custom type for these records just like what we did for </a:t>
            </a:r>
            <a:r>
              <a:rPr lang="en-US" dirty="0" err="1"/>
              <a:t>numbersInRange</a:t>
            </a:r>
            <a:r>
              <a:rPr lang="en-US" b="0" i="0" dirty="0">
                <a:solidFill>
                  <a:srgbClr val="222222"/>
                </a:solidFill>
                <a:effectLst/>
                <a:latin typeface="Merriweather" panose="00000500000000000000" pitchFamily="2" charset="0"/>
              </a:rPr>
              <a:t> when we converted it from a leaf field into a non-leaf field. We need to create a custom type for each entity in the </a:t>
            </a:r>
            <a:r>
              <a:rPr lang="en-US" b="0" i="0" dirty="0" err="1">
                <a:solidFill>
                  <a:srgbClr val="222222"/>
                </a:solidFill>
                <a:effectLst/>
                <a:latin typeface="Merriweather" panose="00000500000000000000" pitchFamily="2" charset="0"/>
              </a:rPr>
              <a:t>AZdev</a:t>
            </a:r>
            <a:r>
              <a:rPr lang="en-US" b="0" i="0" dirty="0">
                <a:solidFill>
                  <a:srgbClr val="222222"/>
                </a:solidFill>
                <a:effectLst/>
                <a:latin typeface="Merriweather" panose="00000500000000000000" pitchFamily="2" charset="0"/>
              </a:rPr>
              <a:t> API: a </a:t>
            </a:r>
            <a:r>
              <a:rPr lang="en-US" dirty="0"/>
              <a:t>Task</a:t>
            </a:r>
            <a:r>
              <a:rPr lang="en-US" b="0" i="0" dirty="0">
                <a:solidFill>
                  <a:srgbClr val="222222"/>
                </a:solidFill>
                <a:effectLst/>
                <a:latin typeface="Merriweather" panose="00000500000000000000" pitchFamily="2" charset="0"/>
              </a:rPr>
              <a:t> type, an </a:t>
            </a:r>
            <a:r>
              <a:rPr lang="en-US" dirty="0"/>
              <a:t>Approach</a:t>
            </a:r>
            <a:r>
              <a:rPr lang="en-US" b="0" i="0" dirty="0">
                <a:solidFill>
                  <a:srgbClr val="222222"/>
                </a:solidFill>
                <a:effectLst/>
                <a:latin typeface="Merriweather" panose="00000500000000000000" pitchFamily="2" charset="0"/>
              </a:rPr>
              <a:t> type, and a </a:t>
            </a:r>
            <a:r>
              <a:rPr lang="en-US" dirty="0"/>
              <a:t>User</a:t>
            </a:r>
            <a:r>
              <a:rPr lang="en-US" b="0" i="0" dirty="0">
                <a:solidFill>
                  <a:srgbClr val="222222"/>
                </a:solidFill>
                <a:effectLst/>
                <a:latin typeface="Merriweather" panose="00000500000000000000" pitchFamily="2" charset="0"/>
              </a:rPr>
              <a:t> type.</a:t>
            </a:r>
            <a:endParaRPr dirty="0">
              <a:uFillTx/>
            </a:endParaRPr>
          </a:p>
        </p:txBody>
      </p:sp>
    </p:spTree>
    <p:extLst>
      <p:ext uri="{BB962C8B-B14F-4D97-AF65-F5344CB8AC3E}">
        <p14:creationId xmlns:p14="http://schemas.microsoft.com/office/powerpoint/2010/main" val="1873893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learn the concepts in the right order, let’s start with the five simple scalar leaf fields under this type: id, content, tags, </a:t>
            </a:r>
            <a:r>
              <a:rPr lang="en-US" dirty="0" err="1">
                <a:uFillTx/>
              </a:rPr>
              <a:t>approachCount</a:t>
            </a:r>
            <a:r>
              <a:rPr lang="en-US" dirty="0">
                <a:uFillTx/>
              </a:rPr>
              <a:t>, and </a:t>
            </a:r>
            <a:r>
              <a:rPr lang="en-US" dirty="0" err="1">
                <a:uFillTx/>
              </a:rPr>
              <a:t>createdAt</a:t>
            </a:r>
            <a:r>
              <a:rPr lang="en-US" dirty="0">
                <a:uFillTx/>
              </a:rPr>
              <a:t>.</a:t>
            </a:r>
            <a:endParaRPr dirty="0">
              <a:uFillTx/>
            </a:endParaRPr>
          </a:p>
        </p:txBody>
      </p:sp>
    </p:spTree>
    <p:extLst>
      <p:ext uri="{BB962C8B-B14F-4D97-AF65-F5344CB8AC3E}">
        <p14:creationId xmlns:p14="http://schemas.microsoft.com/office/powerpoint/2010/main" val="3816829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13319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a:solidFill>
                  <a:schemeClr val="bg1"/>
                </a:solidFill>
                <a:latin typeface="Amatic SC" panose="00000500000000000000" pitchFamily="2" charset="-79"/>
                <a:cs typeface="Amatic SC" panose="00000500000000000000" pitchFamily="2" charset="-79"/>
              </a:rPr>
              <a:t>Working with database models and relations</a:t>
            </a:r>
            <a:endParaRPr lang="en-US" sz="9600" b="1" dirty="0">
              <a:solidFill>
                <a:schemeClr val="bg1"/>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taskMainList query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48905"/>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A</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that we can use to start testing this feature.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
        <p:nvSpPr>
          <p:cNvPr id="2" name="AutoShape 2" descr="Web Design and Development - Viewer Information Technology">
            <a:extLst>
              <a:ext uri="{FF2B5EF4-FFF2-40B4-BE49-F238E27FC236}">
                <a16:creationId xmlns:a16="http://schemas.microsoft.com/office/drawing/2014/main" id="{CF209C2B-B0B5-44AE-8E03-EE48476BCB9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C232D2C-D90E-407B-AFA8-ADD21E68D224}"/>
              </a:ext>
            </a:extLst>
          </p:cNvPr>
          <p:cNvPicPr>
            <a:picLocks noChangeAspect="1"/>
          </p:cNvPicPr>
          <p:nvPr/>
        </p:nvPicPr>
        <p:blipFill>
          <a:blip r:embed="rId3"/>
          <a:stretch>
            <a:fillRect/>
          </a:stretch>
        </p:blipFill>
        <p:spPr>
          <a:xfrm>
            <a:off x="5707610" y="2214890"/>
            <a:ext cx="2143125" cy="2143125"/>
          </a:xfrm>
          <a:prstGeom prst="rect">
            <a:avLst/>
          </a:prstGeom>
        </p:spPr>
      </p:pic>
    </p:spTree>
    <p:extLst>
      <p:ext uri="{BB962C8B-B14F-4D97-AF65-F5344CB8AC3E}">
        <p14:creationId xmlns:p14="http://schemas.microsoft.com/office/powerpoint/2010/main" val="135640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0B68C-6C2E-4E92-9ACD-876D226FAF3E}"/>
              </a:ext>
            </a:extLst>
          </p:cNvPr>
          <p:cNvPicPr>
            <a:picLocks noChangeAspect="1"/>
          </p:cNvPicPr>
          <p:nvPr/>
        </p:nvPicPr>
        <p:blipFill>
          <a:blip r:embed="rId3"/>
          <a:stretch>
            <a:fillRect/>
          </a:stretch>
        </p:blipFill>
        <p:spPr>
          <a:xfrm>
            <a:off x="773589" y="230865"/>
            <a:ext cx="5614535" cy="445835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76717" y="960719"/>
            <a:ext cx="39889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Defining object types</a:t>
            </a:r>
          </a:p>
        </p:txBody>
      </p:sp>
    </p:spTree>
    <p:extLst>
      <p:ext uri="{BB962C8B-B14F-4D97-AF65-F5344CB8AC3E}">
        <p14:creationId xmlns:p14="http://schemas.microsoft.com/office/powerpoint/2010/main" val="423518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Defining object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simple [String!]! had to be written with nested calls of three functions: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51B6956C-042B-43D2-B479-E4D90350146D}"/>
              </a:ext>
            </a:extLst>
          </p:cNvPr>
          <p:cNvPicPr>
            <a:picLocks noChangeAspect="1"/>
          </p:cNvPicPr>
          <p:nvPr/>
        </p:nvPicPr>
        <p:blipFill>
          <a:blip r:embed="rId3"/>
          <a:stretch>
            <a:fillRect/>
          </a:stretch>
        </p:blipFill>
        <p:spPr>
          <a:xfrm>
            <a:off x="4899463" y="1770917"/>
            <a:ext cx="4095750" cy="2924175"/>
          </a:xfrm>
          <a:prstGeom prst="rect">
            <a:avLst/>
          </a:prstGeom>
        </p:spPr>
      </p:pic>
    </p:spTree>
    <p:extLst>
      <p:ext uri="{BB962C8B-B14F-4D97-AF65-F5344CB8AC3E}">
        <p14:creationId xmlns:p14="http://schemas.microsoft.com/office/powerpoint/2010/main" val="269498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34552"/>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W</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 need to execute this SQL statement on the PostgreSQL database to resolve field.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WHERE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is_private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FALSE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ORDER BY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created_at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LIMIT 100</a:t>
            </a:r>
          </a:p>
        </p:txBody>
      </p:sp>
      <p:pic>
        <p:nvPicPr>
          <p:cNvPr id="2" name="Picture 1">
            <a:extLst>
              <a:ext uri="{FF2B5EF4-FFF2-40B4-BE49-F238E27FC236}">
                <a16:creationId xmlns:a16="http://schemas.microsoft.com/office/drawing/2014/main" id="{F34F156C-89D6-4357-ABE1-FC93B3E8CA6C}"/>
              </a:ext>
            </a:extLst>
          </p:cNvPr>
          <p:cNvPicPr>
            <a:picLocks noChangeAspect="1"/>
          </p:cNvPicPr>
          <p:nvPr/>
        </p:nvPicPr>
        <p:blipFill>
          <a:blip r:embed="rId3"/>
          <a:stretch>
            <a:fillRect/>
          </a:stretch>
        </p:blipFill>
        <p:spPr>
          <a:xfrm>
            <a:off x="5829079" y="2186152"/>
            <a:ext cx="3131396" cy="2235671"/>
          </a:xfrm>
          <a:prstGeom prst="rect">
            <a:avLst/>
          </a:prstGeom>
        </p:spPr>
      </p:pic>
    </p:spTree>
    <p:extLst>
      <p:ext uri="{BB962C8B-B14F-4D97-AF65-F5344CB8AC3E}">
        <p14:creationId xmlns:p14="http://schemas.microsoft.com/office/powerpoint/2010/main" val="2786439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B5BDE-0C0C-4C57-AB7B-62ACE479DAEF}"/>
              </a:ext>
            </a:extLst>
          </p:cNvPr>
          <p:cNvPicPr>
            <a:picLocks noChangeAspect="1"/>
          </p:cNvPicPr>
          <p:nvPr/>
        </p:nvPicPr>
        <p:blipFill>
          <a:blip r:embed="rId3"/>
          <a:stretch>
            <a:fillRect/>
          </a:stretch>
        </p:blipFill>
        <p:spPr>
          <a:xfrm>
            <a:off x="555163" y="139142"/>
            <a:ext cx="3943350" cy="43243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51889" y="187391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Tree>
    <p:extLst>
      <p:ext uri="{BB962C8B-B14F-4D97-AF65-F5344CB8AC3E}">
        <p14:creationId xmlns:p14="http://schemas.microsoft.com/office/powerpoint/2010/main" val="411577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pgPool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object has a query method we can use to execute a SQL statement.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pgResp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await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pgPool.query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is_private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FALSE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ORDER BY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created_at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LIMIT 100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CEEAED44-B262-481A-ACEE-29A05E51AEDC}"/>
              </a:ext>
            </a:extLst>
          </p:cNvPr>
          <p:cNvPicPr>
            <a:picLocks noChangeAspect="1"/>
          </p:cNvPicPr>
          <p:nvPr/>
        </p:nvPicPr>
        <p:blipFill>
          <a:blip r:embed="rId3"/>
          <a:stretch>
            <a:fillRect/>
          </a:stretch>
        </p:blipFill>
        <p:spPr>
          <a:xfrm>
            <a:off x="6227286" y="2288463"/>
            <a:ext cx="2143125" cy="2143125"/>
          </a:xfrm>
          <a:prstGeom prst="rect">
            <a:avLst/>
          </a:prstGeom>
        </p:spPr>
      </p:pic>
    </p:spTree>
    <p:extLst>
      <p:ext uri="{BB962C8B-B14F-4D97-AF65-F5344CB8AC3E}">
        <p14:creationId xmlns:p14="http://schemas.microsoft.com/office/powerpoint/2010/main" val="1930139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pgResp</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object will have a rows property holding an array of objects representing the rows returned by the database.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id: 1, content: 'Task #1',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approach_count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id: 2, content: 'Task #2',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approach_count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73058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39709"/>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context object is exposed to each resolver function as the third argument (after source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resolve: (source,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context, info) =&gt; {}</a:t>
            </a:r>
          </a:p>
        </p:txBody>
      </p:sp>
    </p:spTree>
    <p:extLst>
      <p:ext uri="{BB962C8B-B14F-4D97-AF65-F5344CB8AC3E}">
        <p14:creationId xmlns:p14="http://schemas.microsoft.com/office/powerpoint/2010/main" val="310008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17241-2DF5-45F1-90EF-DCC80B35AB4C}"/>
              </a:ext>
            </a:extLst>
          </p:cNvPr>
          <p:cNvPicPr>
            <a:picLocks noChangeAspect="1"/>
          </p:cNvPicPr>
          <p:nvPr/>
        </p:nvPicPr>
        <p:blipFill>
          <a:blip r:embed="rId3"/>
          <a:stretch>
            <a:fillRect/>
          </a:stretch>
        </p:blipFill>
        <p:spPr>
          <a:xfrm>
            <a:off x="656193" y="116742"/>
            <a:ext cx="4120524" cy="44958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25474" y="195237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Tree>
    <p:extLst>
      <p:ext uri="{BB962C8B-B14F-4D97-AF65-F5344CB8AC3E}">
        <p14:creationId xmlns:p14="http://schemas.microsoft.com/office/powerpoint/2010/main" val="3821340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test things now. The API should be able to answer this query (see next slide):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89F2AC73-F09B-44C9-8691-AD9764DA3915}"/>
              </a:ext>
            </a:extLst>
          </p:cNvPr>
          <p:cNvPicPr>
            <a:picLocks noChangeAspect="1"/>
          </p:cNvPicPr>
          <p:nvPr/>
        </p:nvPicPr>
        <p:blipFill>
          <a:blip r:embed="rId3"/>
          <a:stretch>
            <a:fillRect/>
          </a:stretch>
        </p:blipFill>
        <p:spPr>
          <a:xfrm>
            <a:off x="6113243" y="2488652"/>
            <a:ext cx="2466975" cy="1847850"/>
          </a:xfrm>
          <a:prstGeom prst="rect">
            <a:avLst/>
          </a:prstGeom>
        </p:spPr>
      </p:pic>
    </p:spTree>
    <p:extLst>
      <p:ext uri="{BB962C8B-B14F-4D97-AF65-F5344CB8AC3E}">
        <p14:creationId xmlns:p14="http://schemas.microsoft.com/office/powerpoint/2010/main" val="266011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933573" y="916815"/>
            <a:ext cx="4763259" cy="3046988"/>
          </a:xfrm>
          <a:prstGeom prst="rect">
            <a:avLst/>
          </a:prstGeom>
        </p:spPr>
        <p:txBody>
          <a:bodyPr wrap="square">
            <a:spAutoFit/>
          </a:bodyPr>
          <a:lstStyle/>
          <a:p>
            <a:pPr marL="285750" indent="-28575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Running and connecting to databases</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The </a:t>
            </a:r>
            <a:r>
              <a:rPr lang="en-US" sz="2400" kern="1200" dirty="0" err="1">
                <a:solidFill>
                  <a:prstClr val="black"/>
                </a:solidFill>
                <a:latin typeface="Source Code Pro" panose="020B0509030403020204" pitchFamily="49" charset="0"/>
                <a:ea typeface="Source Code Pro" panose="020B0509030403020204" pitchFamily="49" charset="0"/>
                <a:cs typeface="+mn-cs"/>
              </a:rPr>
              <a:t>taskMainList</a:t>
            </a:r>
            <a:r>
              <a:rPr lang="en-US" sz="2400" kern="1200" dirty="0">
                <a:solidFill>
                  <a:prstClr val="black"/>
                </a:solidFill>
                <a:latin typeface="Source Code Pro" panose="020B0509030403020204" pitchFamily="49" charset="0"/>
                <a:ea typeface="Source Code Pro" panose="020B0509030403020204" pitchFamily="49" charset="0"/>
                <a:cs typeface="+mn-cs"/>
              </a:rPr>
              <a:t> query</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Error reporting</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Resolving relations</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61860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context object</a:t>
            </a:r>
          </a:p>
        </p:txBody>
      </p:sp>
      <p:pic>
        <p:nvPicPr>
          <p:cNvPr id="2" name="Picture 1">
            <a:extLst>
              <a:ext uri="{FF2B5EF4-FFF2-40B4-BE49-F238E27FC236}">
                <a16:creationId xmlns:a16="http://schemas.microsoft.com/office/drawing/2014/main" id="{8A22DEAA-25E1-45E7-865B-76834704CC05}"/>
              </a:ext>
            </a:extLst>
          </p:cNvPr>
          <p:cNvPicPr>
            <a:picLocks noChangeAspect="1"/>
          </p:cNvPicPr>
          <p:nvPr/>
        </p:nvPicPr>
        <p:blipFill>
          <a:blip r:embed="rId3"/>
          <a:stretch>
            <a:fillRect/>
          </a:stretch>
        </p:blipFill>
        <p:spPr>
          <a:xfrm>
            <a:off x="681037" y="1035482"/>
            <a:ext cx="7781925" cy="3552825"/>
          </a:xfrm>
          <a:prstGeom prst="rect">
            <a:avLst/>
          </a:prstGeom>
        </p:spPr>
      </p:pic>
    </p:spTree>
    <p:extLst>
      <p:ext uri="{BB962C8B-B14F-4D97-AF65-F5344CB8AC3E}">
        <p14:creationId xmlns:p14="http://schemas.microsoft.com/office/powerpoint/2010/main" val="346945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Transforming field names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some cases, we need the API to represent columns and rows in the database with a different structure.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Maybe the database has a confusing column name; or maybe we want the API to consistently use camel-case for all field names, and the database uses snake-case for its columns.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35945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Method #1</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7596822" cy="185884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resolve: async (source, args, { pgPool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pgResp = await pgPool.query(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pgResp.rows.map(caseMapper);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B253626-1BF3-4DD4-AA97-394C40175C71}"/>
              </a:ext>
            </a:extLst>
          </p:cNvPr>
          <p:cNvPicPr>
            <a:picLocks noChangeAspect="1"/>
          </p:cNvPicPr>
          <p:nvPr/>
        </p:nvPicPr>
        <p:blipFill>
          <a:blip r:embed="rId3"/>
          <a:stretch>
            <a:fillRect/>
          </a:stretch>
        </p:blipFill>
        <p:spPr>
          <a:xfrm>
            <a:off x="6759289" y="3016100"/>
            <a:ext cx="1936397" cy="1450429"/>
          </a:xfrm>
          <a:prstGeom prst="rect">
            <a:avLst/>
          </a:prstGeom>
        </p:spPr>
      </p:pic>
    </p:spTree>
    <p:extLst>
      <p:ext uri="{BB962C8B-B14F-4D97-AF65-F5344CB8AC3E}">
        <p14:creationId xmlns:p14="http://schemas.microsoft.com/office/powerpoint/2010/main" val="289979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Method #2</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createdAt: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GraphQLNonNull(GraphQLString),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=&gt; source.created_at,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050" name="Picture 2" descr="Make The Switch To Data In The Cloud With Microsoft One Drive">
            <a:extLst>
              <a:ext uri="{FF2B5EF4-FFF2-40B4-BE49-F238E27FC236}">
                <a16:creationId xmlns:a16="http://schemas.microsoft.com/office/drawing/2014/main" id="{D6161DBB-0C05-487C-817C-A0786C4CA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890" y="230865"/>
            <a:ext cx="1979722" cy="148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82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Method #2</a:t>
            </a:r>
          </a:p>
        </p:txBody>
      </p:sp>
      <p:pic>
        <p:nvPicPr>
          <p:cNvPr id="2" name="Picture 1">
            <a:extLst>
              <a:ext uri="{FF2B5EF4-FFF2-40B4-BE49-F238E27FC236}">
                <a16:creationId xmlns:a16="http://schemas.microsoft.com/office/drawing/2014/main" id="{CB65C9DC-5F4E-4D7C-AC40-B89214FB76C3}"/>
              </a:ext>
            </a:extLst>
          </p:cNvPr>
          <p:cNvPicPr>
            <a:picLocks noChangeAspect="1"/>
          </p:cNvPicPr>
          <p:nvPr/>
        </p:nvPicPr>
        <p:blipFill>
          <a:blip r:embed="rId3"/>
          <a:stretch>
            <a:fillRect/>
          </a:stretch>
        </p:blipFill>
        <p:spPr>
          <a:xfrm>
            <a:off x="681037" y="1576387"/>
            <a:ext cx="7781925" cy="1990725"/>
          </a:xfrm>
          <a:prstGeom prst="rect">
            <a:avLst/>
          </a:prstGeom>
        </p:spPr>
      </p:pic>
    </p:spTree>
    <p:extLst>
      <p:ext uri="{BB962C8B-B14F-4D97-AF65-F5344CB8AC3E}">
        <p14:creationId xmlns:p14="http://schemas.microsoft.com/office/powerpoint/2010/main" val="404298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Method #3</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resolve: async (source,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pgPool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pgResp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await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pgPool.query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id, content, tags,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approach_count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created_at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pgResp.rows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1EFECD7C-D8E0-4439-B36B-099BF7E663A7}"/>
              </a:ext>
            </a:extLst>
          </p:cNvPr>
          <p:cNvPicPr>
            <a:picLocks noChangeAspect="1"/>
          </p:cNvPicPr>
          <p:nvPr/>
        </p:nvPicPr>
        <p:blipFill>
          <a:blip r:embed="rId3"/>
          <a:stretch>
            <a:fillRect/>
          </a:stretch>
        </p:blipFill>
        <p:spPr>
          <a:xfrm>
            <a:off x="6293506" y="2740183"/>
            <a:ext cx="2409495" cy="1807121"/>
          </a:xfrm>
          <a:prstGeom prst="rect">
            <a:avLst/>
          </a:prstGeom>
        </p:spPr>
      </p:pic>
    </p:spTree>
    <p:extLst>
      <p:ext uri="{BB962C8B-B14F-4D97-AF65-F5344CB8AC3E}">
        <p14:creationId xmlns:p14="http://schemas.microsoft.com/office/powerpoint/2010/main" val="3938874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Transforming field values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use the JavaScript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toISOString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method for this.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We’ll need to implement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createdAt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field’s resolver function using the following.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source.createdAt.toISOString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24457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Transforming field values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the API displays values of createdAt using the ISO format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561978D7-8F82-4013-A43E-4DCBAE4ABC3F}"/>
              </a:ext>
            </a:extLst>
          </p:cNvPr>
          <p:cNvPicPr>
            <a:picLocks noChangeAspect="1"/>
          </p:cNvPicPr>
          <p:nvPr/>
        </p:nvPicPr>
        <p:blipFill>
          <a:blip r:embed="rId3"/>
          <a:stretch>
            <a:fillRect/>
          </a:stretch>
        </p:blipFill>
        <p:spPr>
          <a:xfrm>
            <a:off x="681037" y="2133907"/>
            <a:ext cx="7781925" cy="2105025"/>
          </a:xfrm>
          <a:prstGeom prst="rect">
            <a:avLst/>
          </a:prstGeom>
        </p:spPr>
      </p:pic>
    </p:spTree>
    <p:extLst>
      <p:ext uri="{BB962C8B-B14F-4D97-AF65-F5344CB8AC3E}">
        <p14:creationId xmlns:p14="http://schemas.microsoft.com/office/powerpoint/2010/main" val="4281676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Transforming field values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1609"/>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 GraphQLList(new GraphQLNonNull(GraphQLString))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=&gt; source.tags.split(','),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5">
            <a:extLst>
              <a:ext uri="{FF2B5EF4-FFF2-40B4-BE49-F238E27FC236}">
                <a16:creationId xmlns:a16="http://schemas.microsoft.com/office/drawing/2014/main" id="{18A1B32A-E50D-4937-BABC-ACF794E6FDE6}"/>
              </a:ext>
            </a:extLst>
          </p:cNvPr>
          <p:cNvPicPr>
            <a:picLocks noChangeAspect="1"/>
          </p:cNvPicPr>
          <p:nvPr/>
        </p:nvPicPr>
        <p:blipFill>
          <a:blip r:embed="rId3"/>
          <a:stretch>
            <a:fillRect/>
          </a:stretch>
        </p:blipFill>
        <p:spPr>
          <a:xfrm>
            <a:off x="6451162" y="230865"/>
            <a:ext cx="2409495" cy="1807121"/>
          </a:xfrm>
          <a:prstGeom prst="rect">
            <a:avLst/>
          </a:prstGeom>
        </p:spPr>
      </p:pic>
    </p:spTree>
    <p:extLst>
      <p:ext uri="{BB962C8B-B14F-4D97-AF65-F5344CB8AC3E}">
        <p14:creationId xmlns:p14="http://schemas.microsoft.com/office/powerpoint/2010/main" val="4292991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Transforming field values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25A188FF-A767-4ED8-AE33-EA3306840BAB}"/>
              </a:ext>
            </a:extLst>
          </p:cNvPr>
          <p:cNvPicPr>
            <a:picLocks noChangeAspect="1"/>
          </p:cNvPicPr>
          <p:nvPr/>
        </p:nvPicPr>
        <p:blipFill>
          <a:blip r:embed="rId3"/>
          <a:stretch>
            <a:fillRect/>
          </a:stretch>
        </p:blipFill>
        <p:spPr>
          <a:xfrm>
            <a:off x="607550" y="1359332"/>
            <a:ext cx="7781925" cy="2905125"/>
          </a:xfrm>
          <a:prstGeom prst="rect">
            <a:avLst/>
          </a:prstGeom>
        </p:spPr>
      </p:pic>
    </p:spTree>
    <p:extLst>
      <p:ext uri="{BB962C8B-B14F-4D97-AF65-F5344CB8AC3E}">
        <p14:creationId xmlns:p14="http://schemas.microsoft.com/office/powerpoint/2010/main" val="101052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and connecting to databases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76229"/>
            <a:ext cx="759682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Once Docker is running, you can run this command to start both databases.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run start-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dbs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AAB86D49-21BB-4C2C-AEC9-AD816AD20530}"/>
              </a:ext>
            </a:extLst>
          </p:cNvPr>
          <p:cNvPicPr>
            <a:picLocks noChangeAspect="1"/>
          </p:cNvPicPr>
          <p:nvPr/>
        </p:nvPicPr>
        <p:blipFill>
          <a:blip r:embed="rId3"/>
          <a:stretch>
            <a:fillRect/>
          </a:stretch>
        </p:blipFill>
        <p:spPr>
          <a:xfrm>
            <a:off x="6397022" y="2697873"/>
            <a:ext cx="2466975" cy="1847850"/>
          </a:xfrm>
          <a:prstGeom prst="rect">
            <a:avLst/>
          </a:prstGeom>
        </p:spPr>
      </p:pic>
    </p:spTree>
    <p:extLst>
      <p:ext uri="{BB962C8B-B14F-4D97-AF65-F5344CB8AC3E}">
        <p14:creationId xmlns:p14="http://schemas.microsoft.com/office/powerpoint/2010/main" val="3363508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974389-E81E-4913-803A-E13E1582F55F}"/>
              </a:ext>
            </a:extLst>
          </p:cNvPr>
          <p:cNvPicPr>
            <a:picLocks noChangeAspect="1"/>
          </p:cNvPicPr>
          <p:nvPr/>
        </p:nvPicPr>
        <p:blipFill>
          <a:blip r:embed="rId3"/>
          <a:stretch>
            <a:fillRect/>
          </a:stretch>
        </p:blipFill>
        <p:spPr>
          <a:xfrm>
            <a:off x="454024" y="385762"/>
            <a:ext cx="6258083" cy="3957638"/>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407057" y="3472498"/>
            <a:ext cx="461010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Separating interactions with PostgreSQL</a:t>
            </a:r>
          </a:p>
        </p:txBody>
      </p:sp>
      <p:pic>
        <p:nvPicPr>
          <p:cNvPr id="2" name="Picture 1">
            <a:extLst>
              <a:ext uri="{FF2B5EF4-FFF2-40B4-BE49-F238E27FC236}">
                <a16:creationId xmlns:a16="http://schemas.microsoft.com/office/drawing/2014/main" id="{63B07C34-1902-4C20-9D89-F0F6F50B61BB}"/>
              </a:ext>
            </a:extLst>
          </p:cNvPr>
          <p:cNvPicPr>
            <a:picLocks noChangeAspect="1"/>
          </p:cNvPicPr>
          <p:nvPr/>
        </p:nvPicPr>
        <p:blipFill>
          <a:blip r:embed="rId4"/>
          <a:stretch>
            <a:fillRect/>
          </a:stretch>
        </p:blipFill>
        <p:spPr>
          <a:xfrm>
            <a:off x="6648716" y="34070"/>
            <a:ext cx="2466975" cy="1847850"/>
          </a:xfrm>
          <a:prstGeom prst="rect">
            <a:avLst/>
          </a:prstGeom>
        </p:spPr>
      </p:pic>
    </p:spTree>
    <p:extLst>
      <p:ext uri="{BB962C8B-B14F-4D97-AF65-F5344CB8AC3E}">
        <p14:creationId xmlns:p14="http://schemas.microsoft.com/office/powerpoint/2010/main" val="21907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1489" y="1963616"/>
            <a:ext cx="32777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Separating interactions with PostgreSQL</a:t>
            </a:r>
          </a:p>
        </p:txBody>
      </p:sp>
      <p:pic>
        <p:nvPicPr>
          <p:cNvPr id="3" name="Picture 2">
            <a:extLst>
              <a:ext uri="{FF2B5EF4-FFF2-40B4-BE49-F238E27FC236}">
                <a16:creationId xmlns:a16="http://schemas.microsoft.com/office/drawing/2014/main" id="{AA889F6A-7972-4977-AACF-742B6611CE2E}"/>
              </a:ext>
            </a:extLst>
          </p:cNvPr>
          <p:cNvPicPr>
            <a:picLocks noChangeAspect="1"/>
          </p:cNvPicPr>
          <p:nvPr/>
        </p:nvPicPr>
        <p:blipFill>
          <a:blip r:embed="rId3"/>
          <a:stretch>
            <a:fillRect/>
          </a:stretch>
        </p:blipFill>
        <p:spPr>
          <a:xfrm>
            <a:off x="3960657" y="230865"/>
            <a:ext cx="5136452" cy="4163335"/>
          </a:xfrm>
          <a:prstGeom prst="rect">
            <a:avLst/>
          </a:prstGeom>
        </p:spPr>
      </p:pic>
    </p:spTree>
    <p:extLst>
      <p:ext uri="{BB962C8B-B14F-4D97-AF65-F5344CB8AC3E}">
        <p14:creationId xmlns:p14="http://schemas.microsoft.com/office/powerpoint/2010/main" val="3263656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2782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Separating interactions with PostgreSQL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7224"/>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we need to change the resolve function for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use the new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pgApi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instead of issuing a direct SQL statement.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async (source,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47560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933573" y="916815"/>
            <a:ext cx="4763259" cy="3046988"/>
          </a:xfrm>
          <a:prstGeom prst="rect">
            <a:avLst/>
          </a:prstGeom>
        </p:spPr>
        <p:txBody>
          <a:bodyPr wrap="square">
            <a:spAutoFit/>
          </a:bodyPr>
          <a:lstStyle/>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Running and connecting to databases</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The </a:t>
            </a:r>
            <a:r>
              <a:rPr lang="en-US" sz="2400" kern="1200" dirty="0" err="1">
                <a:solidFill>
                  <a:prstClr val="black"/>
                </a:solidFill>
                <a:latin typeface="Source Code Pro" panose="020B0509030403020204" pitchFamily="49" charset="0"/>
                <a:ea typeface="Source Code Pro" panose="020B0509030403020204" pitchFamily="49" charset="0"/>
                <a:cs typeface="+mn-cs"/>
              </a:rPr>
              <a:t>taskMainList</a:t>
            </a:r>
            <a:r>
              <a:rPr lang="en-US" sz="2400" kern="1200" dirty="0">
                <a:solidFill>
                  <a:prstClr val="black"/>
                </a:solidFill>
                <a:latin typeface="Source Code Pro" panose="020B0509030403020204" pitchFamily="49" charset="0"/>
                <a:ea typeface="Source Code Pro" panose="020B0509030403020204" pitchFamily="49" charset="0"/>
                <a:cs typeface="+mn-cs"/>
              </a:rPr>
              <a:t> query</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Error reporting</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Resolving relations</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377275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Error reporting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QueryType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'Query',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GraphQLList(new GraphQLNonNull(Task)),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async (source, args, { pgApi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pgApi.taksMainList();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991970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Error reporting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observe what happens when you ask for the taskMainList field in GraphiQL </a:t>
            </a:r>
          </a:p>
        </p:txBody>
      </p:sp>
      <p:pic>
        <p:nvPicPr>
          <p:cNvPr id="2" name="Picture 1">
            <a:extLst>
              <a:ext uri="{FF2B5EF4-FFF2-40B4-BE49-F238E27FC236}">
                <a16:creationId xmlns:a16="http://schemas.microsoft.com/office/drawing/2014/main" id="{B40DD394-6D63-4471-BA4D-2D7F68F0F51E}"/>
              </a:ext>
            </a:extLst>
          </p:cNvPr>
          <p:cNvPicPr>
            <a:picLocks noChangeAspect="1"/>
          </p:cNvPicPr>
          <p:nvPr/>
        </p:nvPicPr>
        <p:blipFill>
          <a:blip r:embed="rId3"/>
          <a:stretch>
            <a:fillRect/>
          </a:stretch>
        </p:blipFill>
        <p:spPr>
          <a:xfrm>
            <a:off x="681037" y="2089457"/>
            <a:ext cx="7781925" cy="2276475"/>
          </a:xfrm>
          <a:prstGeom prst="rect">
            <a:avLst/>
          </a:prstGeom>
        </p:spPr>
      </p:pic>
    </p:spTree>
    <p:extLst>
      <p:ext uri="{BB962C8B-B14F-4D97-AF65-F5344CB8AC3E}">
        <p14:creationId xmlns:p14="http://schemas.microsoft.com/office/powerpoint/2010/main" val="3160586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21696" y="187391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Error reporting</a:t>
            </a:r>
          </a:p>
        </p:txBody>
      </p:sp>
      <p:pic>
        <p:nvPicPr>
          <p:cNvPr id="3" name="Picture 2">
            <a:extLst>
              <a:ext uri="{FF2B5EF4-FFF2-40B4-BE49-F238E27FC236}">
                <a16:creationId xmlns:a16="http://schemas.microsoft.com/office/drawing/2014/main" id="{B3745B1C-8F0C-41DF-A2BA-DE211259741F}"/>
              </a:ext>
            </a:extLst>
          </p:cNvPr>
          <p:cNvPicPr>
            <a:picLocks noChangeAspect="1"/>
          </p:cNvPicPr>
          <p:nvPr/>
        </p:nvPicPr>
        <p:blipFill>
          <a:blip r:embed="rId3"/>
          <a:stretch>
            <a:fillRect/>
          </a:stretch>
        </p:blipFill>
        <p:spPr>
          <a:xfrm>
            <a:off x="3508515" y="139142"/>
            <a:ext cx="5313789" cy="4546600"/>
          </a:xfrm>
          <a:prstGeom prst="rect">
            <a:avLst/>
          </a:prstGeom>
        </p:spPr>
      </p:pic>
    </p:spTree>
    <p:extLst>
      <p:ext uri="{BB962C8B-B14F-4D97-AF65-F5344CB8AC3E}">
        <p14:creationId xmlns:p14="http://schemas.microsoft.com/office/powerpoint/2010/main" val="636390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37</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933573" y="916815"/>
            <a:ext cx="4763259" cy="3046988"/>
          </a:xfrm>
          <a:prstGeom prst="rect">
            <a:avLst/>
          </a:prstGeom>
        </p:spPr>
        <p:txBody>
          <a:bodyPr wrap="square">
            <a:spAutoFit/>
          </a:bodyPr>
          <a:lstStyle/>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Running and connecting to databases</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The </a:t>
            </a:r>
            <a:r>
              <a:rPr lang="en-US" sz="2400" kern="1200" dirty="0" err="1">
                <a:solidFill>
                  <a:prstClr val="black"/>
                </a:solidFill>
                <a:latin typeface="Source Code Pro" panose="020B0509030403020204" pitchFamily="49" charset="0"/>
                <a:ea typeface="Source Code Pro" panose="020B0509030403020204" pitchFamily="49" charset="0"/>
                <a:cs typeface="+mn-cs"/>
              </a:rPr>
              <a:t>taskMainList</a:t>
            </a:r>
            <a:r>
              <a:rPr lang="en-US" sz="2400" kern="1200" dirty="0">
                <a:solidFill>
                  <a:prstClr val="black"/>
                </a:solidFill>
                <a:latin typeface="Source Code Pro" panose="020B0509030403020204" pitchFamily="49" charset="0"/>
                <a:ea typeface="Source Code Pro" panose="020B0509030403020204" pitchFamily="49" charset="0"/>
                <a:cs typeface="+mn-cs"/>
              </a:rPr>
              <a:t> query</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Error reporting</a:t>
            </a:r>
          </a:p>
          <a:p>
            <a:pPr marL="285750" indent="-285750" defTabSz="685800">
              <a:buClrTx/>
              <a:buFont typeface="Arial" panose="020B0604020202020204" pitchFamily="34" charset="0"/>
              <a:buChar char="•"/>
            </a:pPr>
            <a:endParaRPr lang="en-US" sz="2400" b="1"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Resolving relations</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4275299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Resolving relations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42329"/>
            <a:ext cx="4354498"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we’re done implementing the author and approachList fields, the API server should accept and reply to this query.</a:t>
            </a:r>
          </a:p>
        </p:txBody>
      </p:sp>
      <p:pic>
        <p:nvPicPr>
          <p:cNvPr id="3" name="Picture 2">
            <a:extLst>
              <a:ext uri="{FF2B5EF4-FFF2-40B4-BE49-F238E27FC236}">
                <a16:creationId xmlns:a16="http://schemas.microsoft.com/office/drawing/2014/main" id="{50D3B2C3-67E2-4ED1-BCEC-31C8D3D09F32}"/>
              </a:ext>
            </a:extLst>
          </p:cNvPr>
          <p:cNvPicPr>
            <a:picLocks noChangeAspect="1"/>
          </p:cNvPicPr>
          <p:nvPr/>
        </p:nvPicPr>
        <p:blipFill>
          <a:blip r:embed="rId3"/>
          <a:stretch>
            <a:fillRect/>
          </a:stretch>
        </p:blipFill>
        <p:spPr>
          <a:xfrm>
            <a:off x="5841124" y="249421"/>
            <a:ext cx="2835476" cy="4343400"/>
          </a:xfrm>
          <a:prstGeom prst="rect">
            <a:avLst/>
          </a:prstGeom>
        </p:spPr>
      </p:pic>
    </p:spTree>
    <p:extLst>
      <p:ext uri="{BB962C8B-B14F-4D97-AF65-F5344CB8AC3E}">
        <p14:creationId xmlns:p14="http://schemas.microsoft.com/office/powerpoint/2010/main" val="3899383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38109"/>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userIds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usersFromIds: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id,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first_name AS "firstName", last_name AS "lastName",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created_at AS "createdAt"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azdev.users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id = ANY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01087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and connecting to databases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the database servers run successfully, you should have six Tasks with their Approaches and some extra dynamic data elements in MongoDB for each Approach.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 the following SQL queries to see the data in PostgreSQL.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azdev.tasks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azdev.approaches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18019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585001" y="1113032"/>
            <a:ext cx="7973998"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pgApiWrapper = async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userInfo: async (userId)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pgResp = await pgQuery(sqls.usersFromIds, { $1: [userId]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pgResp.rows[0];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084058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691594" y="1113032"/>
            <a:ext cx="7760811"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make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server aware of the new author field, we need to define the User type. Everything in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must have a type.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SDL text, we had this structure for the User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User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3074" name="Picture 2" descr="Character working - AdopTI by Diego Alencar on Dribbble">
            <a:extLst>
              <a:ext uri="{FF2B5EF4-FFF2-40B4-BE49-F238E27FC236}">
                <a16:creationId xmlns:a16="http://schemas.microsoft.com/office/drawing/2014/main" id="{1295734D-2249-4372-A42F-173F8BD40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286" y="2571750"/>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7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05290" y="1873918"/>
            <a:ext cx="336233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pic>
        <p:nvPicPr>
          <p:cNvPr id="3" name="Picture 2">
            <a:extLst>
              <a:ext uri="{FF2B5EF4-FFF2-40B4-BE49-F238E27FC236}">
                <a16:creationId xmlns:a16="http://schemas.microsoft.com/office/drawing/2014/main" id="{4AB94E1C-CA5A-42E4-BD5C-5FB4A1ADFCF6}"/>
              </a:ext>
            </a:extLst>
          </p:cNvPr>
          <p:cNvPicPr>
            <a:picLocks noChangeAspect="1"/>
          </p:cNvPicPr>
          <p:nvPr/>
        </p:nvPicPr>
        <p:blipFill>
          <a:blip r:embed="rId3"/>
          <a:stretch>
            <a:fillRect/>
          </a:stretch>
        </p:blipFill>
        <p:spPr>
          <a:xfrm>
            <a:off x="4135921" y="139142"/>
            <a:ext cx="4762500" cy="4333875"/>
          </a:xfrm>
          <a:prstGeom prst="rect">
            <a:avLst/>
          </a:prstGeom>
        </p:spPr>
      </p:pic>
    </p:spTree>
    <p:extLst>
      <p:ext uri="{BB962C8B-B14F-4D97-AF65-F5344CB8AC3E}">
        <p14:creationId xmlns:p14="http://schemas.microsoft.com/office/powerpoint/2010/main" val="2418790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1005310"/>
            <a:ext cx="7596822" cy="361316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User from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GraphQLObjectType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(source,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args</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pgApi.userInfo</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source.userId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400176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5490"/>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You can test the new relation with this query.</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09345457-0FBA-490A-A522-A5C16F636335}"/>
              </a:ext>
            </a:extLst>
          </p:cNvPr>
          <p:cNvPicPr>
            <a:picLocks noChangeAspect="1"/>
          </p:cNvPicPr>
          <p:nvPr/>
        </p:nvPicPr>
        <p:blipFill>
          <a:blip r:embed="rId3"/>
          <a:stretch>
            <a:fillRect/>
          </a:stretch>
        </p:blipFill>
        <p:spPr>
          <a:xfrm>
            <a:off x="4908332" y="1743708"/>
            <a:ext cx="3566784" cy="2685417"/>
          </a:xfrm>
          <a:prstGeom prst="rect">
            <a:avLst/>
          </a:prstGeom>
        </p:spPr>
      </p:pic>
    </p:spTree>
    <p:extLst>
      <p:ext uri="{BB962C8B-B14F-4D97-AF65-F5344CB8AC3E}">
        <p14:creationId xmlns:p14="http://schemas.microsoft.com/office/powerpoint/2010/main" val="1961661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pic>
        <p:nvPicPr>
          <p:cNvPr id="2" name="Picture 1">
            <a:extLst>
              <a:ext uri="{FF2B5EF4-FFF2-40B4-BE49-F238E27FC236}">
                <a16:creationId xmlns:a16="http://schemas.microsoft.com/office/drawing/2014/main" id="{DAB78205-8556-47BB-8A70-FEDBCBDADF5F}"/>
              </a:ext>
            </a:extLst>
          </p:cNvPr>
          <p:cNvPicPr>
            <a:picLocks noChangeAspect="1"/>
          </p:cNvPicPr>
          <p:nvPr/>
        </p:nvPicPr>
        <p:blipFill>
          <a:blip r:embed="rId3"/>
          <a:stretch>
            <a:fillRect/>
          </a:stretch>
        </p:blipFill>
        <p:spPr>
          <a:xfrm>
            <a:off x="681037" y="1206500"/>
            <a:ext cx="7781925" cy="2933700"/>
          </a:xfrm>
          <a:prstGeom prst="rect">
            <a:avLst/>
          </a:prstGeom>
        </p:spPr>
      </p:pic>
    </p:spTree>
    <p:extLst>
      <p:ext uri="{BB962C8B-B14F-4D97-AF65-F5344CB8AC3E}">
        <p14:creationId xmlns:p14="http://schemas.microsoft.com/office/powerpoint/2010/main" val="2429682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79409"/>
            <a:ext cx="7596822" cy="185884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GraphQLNonNull(GraphQLString),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 firstName, lastName })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[firstName, lastName].filter(Boolean).join('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206073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pic>
        <p:nvPicPr>
          <p:cNvPr id="2" name="Picture 1">
            <a:extLst>
              <a:ext uri="{FF2B5EF4-FFF2-40B4-BE49-F238E27FC236}">
                <a16:creationId xmlns:a16="http://schemas.microsoft.com/office/drawing/2014/main" id="{1D6C56A5-945D-4F61-92DD-34B8A410BC12}"/>
              </a:ext>
            </a:extLst>
          </p:cNvPr>
          <p:cNvPicPr>
            <a:picLocks noChangeAspect="1"/>
          </p:cNvPicPr>
          <p:nvPr/>
        </p:nvPicPr>
        <p:blipFill>
          <a:blip r:embed="rId3"/>
          <a:stretch>
            <a:fillRect/>
          </a:stretch>
        </p:blipFill>
        <p:spPr>
          <a:xfrm>
            <a:off x="681037" y="1231900"/>
            <a:ext cx="7781925" cy="2933700"/>
          </a:xfrm>
          <a:prstGeom prst="rect">
            <a:avLst/>
          </a:prstGeom>
        </p:spPr>
      </p:pic>
    </p:spTree>
    <p:extLst>
      <p:ext uri="{BB962C8B-B14F-4D97-AF65-F5344CB8AC3E}">
        <p14:creationId xmlns:p14="http://schemas.microsoft.com/office/powerpoint/2010/main" val="1882139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29200" y="2002486"/>
            <a:ext cx="39041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pic>
        <p:nvPicPr>
          <p:cNvPr id="3" name="Picture 2">
            <a:extLst>
              <a:ext uri="{FF2B5EF4-FFF2-40B4-BE49-F238E27FC236}">
                <a16:creationId xmlns:a16="http://schemas.microsoft.com/office/drawing/2014/main" id="{A79A4549-223D-4A82-8164-BA1B906E8FE1}"/>
              </a:ext>
            </a:extLst>
          </p:cNvPr>
          <p:cNvPicPr>
            <a:picLocks noChangeAspect="1"/>
          </p:cNvPicPr>
          <p:nvPr/>
        </p:nvPicPr>
        <p:blipFill>
          <a:blip r:embed="rId3"/>
          <a:stretch>
            <a:fillRect/>
          </a:stretch>
        </p:blipFill>
        <p:spPr>
          <a:xfrm>
            <a:off x="660400" y="139142"/>
            <a:ext cx="4005262" cy="4424521"/>
          </a:xfrm>
          <a:prstGeom prst="rect">
            <a:avLst/>
          </a:prstGeom>
        </p:spPr>
      </p:pic>
    </p:spTree>
    <p:extLst>
      <p:ext uri="{BB962C8B-B14F-4D97-AF65-F5344CB8AC3E}">
        <p14:creationId xmlns:p14="http://schemas.microsoft.com/office/powerpoint/2010/main" val="3088790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2DEAF-B669-447E-905A-E7AD27B2E60C}"/>
              </a:ext>
            </a:extLst>
          </p:cNvPr>
          <p:cNvPicPr>
            <a:picLocks noChangeAspect="1"/>
          </p:cNvPicPr>
          <p:nvPr/>
        </p:nvPicPr>
        <p:blipFill>
          <a:blip r:embed="rId3"/>
          <a:stretch>
            <a:fillRect/>
          </a:stretch>
        </p:blipFill>
        <p:spPr>
          <a:xfrm>
            <a:off x="17105" y="0"/>
            <a:ext cx="9109790" cy="51435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02089" y="3329665"/>
            <a:ext cx="3303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Tree>
    <p:extLst>
      <p:ext uri="{BB962C8B-B14F-4D97-AF65-F5344CB8AC3E}">
        <p14:creationId xmlns:p14="http://schemas.microsoft.com/office/powerpoint/2010/main" val="2964152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and connecting to databases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50105"/>
            <a:ext cx="759682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data in MongoDB, you can use this find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1"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1"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db.approachDetails.find</a:t>
            </a:r>
            <a:r>
              <a:rPr kumimoji="0" lang="en-US" sz="2000" b="1"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1142E9DC-F9F4-4248-9502-86B99504626B}"/>
              </a:ext>
            </a:extLst>
          </p:cNvPr>
          <p:cNvPicPr>
            <a:picLocks noChangeAspect="1"/>
          </p:cNvPicPr>
          <p:nvPr/>
        </p:nvPicPr>
        <p:blipFill>
          <a:blip r:embed="rId3"/>
          <a:stretch>
            <a:fillRect/>
          </a:stretch>
        </p:blipFill>
        <p:spPr>
          <a:xfrm>
            <a:off x="6895279" y="2446118"/>
            <a:ext cx="2143125" cy="2143125"/>
          </a:xfrm>
          <a:prstGeom prst="rect">
            <a:avLst/>
          </a:prstGeom>
        </p:spPr>
      </p:pic>
    </p:spTree>
    <p:extLst>
      <p:ext uri="{BB962C8B-B14F-4D97-AF65-F5344CB8AC3E}">
        <p14:creationId xmlns:p14="http://schemas.microsoft.com/office/powerpoint/2010/main" val="423455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5365"/>
            <a:ext cx="7596822" cy="321305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views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tasksAndUsers: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u.id AS "author_id",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u.username AS "author_username",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u.first_name AS "author_firstName",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u.last_name AS "author_lastName",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u.created_at AS "author_createdAt"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azdev.tasks 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JOIN azdev.users u ON (t.user_id = u.id)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07EB88E5-E23C-426F-A318-99565DB33D59}"/>
              </a:ext>
            </a:extLst>
          </p:cNvPr>
          <p:cNvPicPr>
            <a:picLocks noChangeAspect="1"/>
          </p:cNvPicPr>
          <p:nvPr/>
        </p:nvPicPr>
        <p:blipFill>
          <a:blip r:embed="rId3"/>
          <a:stretch>
            <a:fillRect/>
          </a:stretch>
        </p:blipFill>
        <p:spPr>
          <a:xfrm>
            <a:off x="6404905" y="1068819"/>
            <a:ext cx="2619375" cy="1743075"/>
          </a:xfrm>
          <a:prstGeom prst="rect">
            <a:avLst/>
          </a:prstGeom>
        </p:spPr>
      </p:pic>
    </p:spTree>
    <p:extLst>
      <p:ext uri="{BB962C8B-B14F-4D97-AF65-F5344CB8AC3E}">
        <p14:creationId xmlns:p14="http://schemas.microsoft.com/office/powerpoint/2010/main" val="2658076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pic>
        <p:nvPicPr>
          <p:cNvPr id="2" name="Picture 1">
            <a:extLst>
              <a:ext uri="{FF2B5EF4-FFF2-40B4-BE49-F238E27FC236}">
                <a16:creationId xmlns:a16="http://schemas.microsoft.com/office/drawing/2014/main" id="{19B57706-CCC6-49EA-8131-95085D58FFF9}"/>
              </a:ext>
            </a:extLst>
          </p:cNvPr>
          <p:cNvPicPr>
            <a:picLocks noChangeAspect="1"/>
          </p:cNvPicPr>
          <p:nvPr/>
        </p:nvPicPr>
        <p:blipFill>
          <a:blip r:embed="rId3"/>
          <a:stretch>
            <a:fillRect/>
          </a:stretch>
        </p:blipFill>
        <p:spPr>
          <a:xfrm>
            <a:off x="1766887" y="928697"/>
            <a:ext cx="5610225" cy="3686175"/>
          </a:xfrm>
          <a:prstGeom prst="rect">
            <a:avLst/>
          </a:prstGeom>
        </p:spPr>
      </p:pic>
    </p:spTree>
    <p:extLst>
      <p:ext uri="{BB962C8B-B14F-4D97-AF65-F5344CB8AC3E}">
        <p14:creationId xmlns:p14="http://schemas.microsoft.com/office/powerpoint/2010/main" val="188202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8368B-1A9B-44F3-AEB5-4C1FBB7B093F}"/>
              </a:ext>
            </a:extLst>
          </p:cNvPr>
          <p:cNvPicPr>
            <a:picLocks noChangeAspect="1"/>
          </p:cNvPicPr>
          <p:nvPr/>
        </p:nvPicPr>
        <p:blipFill>
          <a:blip r:embed="rId3"/>
          <a:stretch>
            <a:fillRect/>
          </a:stretch>
        </p:blipFill>
        <p:spPr>
          <a:xfrm>
            <a:off x="6186816" y="2811894"/>
            <a:ext cx="2466975" cy="18478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id, content, tags,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author_id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author_username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author_firstName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author_lastName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author_createdAt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views.tasksAndUsers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is_private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FALSE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ORDER BY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created_at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LIMIT 100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496910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67697" y="1873918"/>
            <a:ext cx="337630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350051" y="718999"/>
            <a:ext cx="8443898"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extractPrefixedColumns } from '../../utils';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 prefixedObject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extractPrefixedColumns({ prefixedObject, prefix: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347564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B8080-936F-4CA2-AE2A-E52C501A3BC0}"/>
              </a:ext>
            </a:extLst>
          </p:cNvPr>
          <p:cNvPicPr>
            <a:picLocks noChangeAspect="1"/>
          </p:cNvPicPr>
          <p:nvPr/>
        </p:nvPicPr>
        <p:blipFill>
          <a:blip r:embed="rId3"/>
          <a:stretch>
            <a:fillRect/>
          </a:stretch>
        </p:blipFill>
        <p:spPr>
          <a:xfrm>
            <a:off x="568324" y="230865"/>
            <a:ext cx="7127875" cy="4216319"/>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262789" y="3524390"/>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Tree>
    <p:extLst>
      <p:ext uri="{BB962C8B-B14F-4D97-AF65-F5344CB8AC3E}">
        <p14:creationId xmlns:p14="http://schemas.microsoft.com/office/powerpoint/2010/main" val="3851612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one-to-one relation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LOG: statement: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azdev.tasks 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JOIN azdev.users u ON (t.user_id = u.id)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tau WHERE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4D5F5F6A-7821-426C-BE4D-B3A3C91145BC}"/>
              </a:ext>
            </a:extLst>
          </p:cNvPr>
          <p:cNvPicPr>
            <a:picLocks noChangeAspect="1"/>
          </p:cNvPicPr>
          <p:nvPr/>
        </p:nvPicPr>
        <p:blipFill>
          <a:blip r:embed="rId3"/>
          <a:stretch>
            <a:fillRect/>
          </a:stretch>
        </p:blipFill>
        <p:spPr>
          <a:xfrm>
            <a:off x="6264766" y="1248296"/>
            <a:ext cx="2466975" cy="1847850"/>
          </a:xfrm>
          <a:prstGeom prst="rect">
            <a:avLst/>
          </a:prstGeom>
        </p:spPr>
      </p:pic>
    </p:spTree>
    <p:extLst>
      <p:ext uri="{BB962C8B-B14F-4D97-AF65-F5344CB8AC3E}">
        <p14:creationId xmlns:p14="http://schemas.microsoft.com/office/powerpoint/2010/main" val="4167466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E9D24FF-2198-4902-93F4-9396D5D1DCDC}"/>
              </a:ext>
            </a:extLst>
          </p:cNvPr>
          <p:cNvPicPr>
            <a:picLocks noChangeAspect="1"/>
          </p:cNvPicPr>
          <p:nvPr/>
        </p:nvPicPr>
        <p:blipFill>
          <a:blip r:embed="rId3"/>
          <a:stretch>
            <a:fillRect/>
          </a:stretch>
        </p:blipFill>
        <p:spPr>
          <a:xfrm>
            <a:off x="1535112" y="928697"/>
            <a:ext cx="6073775" cy="3664854"/>
          </a:xfrm>
          <a:prstGeom prst="rect">
            <a:avLst/>
          </a:prstGeom>
        </p:spPr>
      </p:pic>
    </p:spTree>
    <p:extLst>
      <p:ext uri="{BB962C8B-B14F-4D97-AF65-F5344CB8AC3E}">
        <p14:creationId xmlns:p14="http://schemas.microsoft.com/office/powerpoint/2010/main" val="3435708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implement the Approach type next. This is the schema-language text we have for it.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B01DC1C7-6609-4448-9A6C-D16BC05ED771}"/>
              </a:ext>
            </a:extLst>
          </p:cNvPr>
          <p:cNvPicPr>
            <a:picLocks noChangeAspect="1"/>
          </p:cNvPicPr>
          <p:nvPr/>
        </p:nvPicPr>
        <p:blipFill>
          <a:blip r:embed="rId3"/>
          <a:stretch>
            <a:fillRect/>
          </a:stretch>
        </p:blipFill>
        <p:spPr>
          <a:xfrm>
            <a:off x="6050181" y="2436101"/>
            <a:ext cx="2466975" cy="1847850"/>
          </a:xfrm>
          <a:prstGeom prst="rect">
            <a:avLst/>
          </a:prstGeom>
        </p:spPr>
      </p:pic>
    </p:spTree>
    <p:extLst>
      <p:ext uri="{BB962C8B-B14F-4D97-AF65-F5344CB8AC3E}">
        <p14:creationId xmlns:p14="http://schemas.microsoft.com/office/powerpoint/2010/main" val="2385568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1067" y="1998630"/>
            <a:ext cx="338773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p>
        </p:txBody>
      </p:sp>
      <p:pic>
        <p:nvPicPr>
          <p:cNvPr id="3" name="Picture 2">
            <a:extLst>
              <a:ext uri="{FF2B5EF4-FFF2-40B4-BE49-F238E27FC236}">
                <a16:creationId xmlns:a16="http://schemas.microsoft.com/office/drawing/2014/main" id="{353FD6E4-DDF6-4F93-BDDF-4FF8F86AAE27}"/>
              </a:ext>
            </a:extLst>
          </p:cNvPr>
          <p:cNvPicPr>
            <a:picLocks noChangeAspect="1"/>
          </p:cNvPicPr>
          <p:nvPr/>
        </p:nvPicPr>
        <p:blipFill>
          <a:blip r:embed="rId3"/>
          <a:stretch>
            <a:fillRect/>
          </a:stretch>
        </p:blipFill>
        <p:spPr>
          <a:xfrm>
            <a:off x="4161321" y="0"/>
            <a:ext cx="4491612" cy="4695092"/>
          </a:xfrm>
          <a:prstGeom prst="rect">
            <a:avLst/>
          </a:prstGeom>
        </p:spPr>
      </p:pic>
    </p:spTree>
    <p:extLst>
      <p:ext uri="{BB962C8B-B14F-4D97-AF65-F5344CB8AC3E}">
        <p14:creationId xmlns:p14="http://schemas.microsoft.com/office/powerpoint/2010/main" val="114025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03532"/>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tasksApproachLists: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id, content, user_id AS "userId", task_id AS "taskId",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vote_count AS "voteCount", created_at AS "createdAt"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azdev.approaches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task_id = ANY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ORDER BY vote_count DESC, created_at DESC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95289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and connecting to databases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93F79900-2B9E-485D-B347-7F9B776C9CE2}"/>
              </a:ext>
            </a:extLst>
          </p:cNvPr>
          <p:cNvPicPr>
            <a:picLocks noChangeAspect="1"/>
          </p:cNvPicPr>
          <p:nvPr/>
        </p:nvPicPr>
        <p:blipFill>
          <a:blip r:embed="rId3"/>
          <a:stretch>
            <a:fillRect/>
          </a:stretch>
        </p:blipFill>
        <p:spPr>
          <a:xfrm>
            <a:off x="1645746" y="890351"/>
            <a:ext cx="5872327" cy="3843087"/>
          </a:xfrm>
          <a:prstGeom prst="rect">
            <a:avLst/>
          </a:prstGeom>
        </p:spPr>
      </p:pic>
    </p:spTree>
    <p:extLst>
      <p:ext uri="{BB962C8B-B14F-4D97-AF65-F5344CB8AC3E}">
        <p14:creationId xmlns:p14="http://schemas.microsoft.com/office/powerpoint/2010/main" val="321499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2254"/>
            <a:ext cx="7596822" cy="345928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pgApiWrapper = async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approachList: async (taskId)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pgResp = await pgQuery(sqls.approachesForTaskIds,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[taskId],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pgResp.rows;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997C9293-9881-49DC-BAA8-9B63D74E09C4}"/>
              </a:ext>
            </a:extLst>
          </p:cNvPr>
          <p:cNvPicPr>
            <a:picLocks noChangeAspect="1"/>
          </p:cNvPicPr>
          <p:nvPr/>
        </p:nvPicPr>
        <p:blipFill>
          <a:blip r:embed="rId3"/>
          <a:stretch>
            <a:fillRect/>
          </a:stretch>
        </p:blipFill>
        <p:spPr>
          <a:xfrm>
            <a:off x="6144774" y="2847241"/>
            <a:ext cx="2466975" cy="1847850"/>
          </a:xfrm>
          <a:prstGeom prst="rect">
            <a:avLst/>
          </a:prstGeom>
        </p:spPr>
      </p:pic>
    </p:spTree>
    <p:extLst>
      <p:ext uri="{BB962C8B-B14F-4D97-AF65-F5344CB8AC3E}">
        <p14:creationId xmlns:p14="http://schemas.microsoft.com/office/powerpoint/2010/main" val="2973908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Resolving a one-to-many relation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73665243-79F6-48B3-8A45-0EF437C8322D}"/>
              </a:ext>
            </a:extLst>
          </p:cNvPr>
          <p:cNvPicPr>
            <a:picLocks noChangeAspect="1"/>
          </p:cNvPicPr>
          <p:nvPr/>
        </p:nvPicPr>
        <p:blipFill>
          <a:blip r:embed="rId3"/>
          <a:stretch>
            <a:fillRect/>
          </a:stretch>
        </p:blipFill>
        <p:spPr>
          <a:xfrm>
            <a:off x="574213" y="1038932"/>
            <a:ext cx="7848600" cy="3545924"/>
          </a:xfrm>
          <a:prstGeom prst="rect">
            <a:avLst/>
          </a:prstGeom>
        </p:spPr>
      </p:pic>
    </p:spTree>
    <p:extLst>
      <p:ext uri="{BB962C8B-B14F-4D97-AF65-F5344CB8AC3E}">
        <p14:creationId xmlns:p14="http://schemas.microsoft.com/office/powerpoint/2010/main" val="3174946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8440"/>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 realistic, production-like data in development to make your manual tests relevant and useful.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use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context object to make a pool of database connections available to all resolver functions.</a:t>
            </a:r>
          </a:p>
        </p:txBody>
      </p:sp>
    </p:spTree>
    <p:extLst>
      <p:ext uri="{BB962C8B-B14F-4D97-AF65-F5344CB8AC3E}">
        <p14:creationId xmlns:p14="http://schemas.microsoft.com/office/powerpoint/2010/main" val="3832496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7</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3933573" y="916815"/>
            <a:ext cx="4763259" cy="3046988"/>
          </a:xfrm>
          <a:prstGeom prst="rect">
            <a:avLst/>
          </a:prstGeom>
        </p:spPr>
        <p:txBody>
          <a:bodyPr wrap="square">
            <a:spAutoFit/>
          </a:bodyPr>
          <a:lstStyle/>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Running and connecting to databases</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b="1" kern="1200" dirty="0">
                <a:solidFill>
                  <a:prstClr val="black"/>
                </a:solidFill>
                <a:latin typeface="Source Code Pro" panose="020B0509030403020204" pitchFamily="49" charset="0"/>
                <a:ea typeface="Source Code Pro" panose="020B0509030403020204" pitchFamily="49" charset="0"/>
                <a:cs typeface="+mn-cs"/>
              </a:rPr>
              <a:t>The </a:t>
            </a:r>
            <a:r>
              <a:rPr lang="en-US" sz="2400" b="1" kern="1200" dirty="0" err="1">
                <a:solidFill>
                  <a:prstClr val="black"/>
                </a:solidFill>
                <a:latin typeface="Source Code Pro" panose="020B0509030403020204" pitchFamily="49" charset="0"/>
                <a:ea typeface="Source Code Pro" panose="020B0509030403020204" pitchFamily="49" charset="0"/>
                <a:cs typeface="+mn-cs"/>
              </a:rPr>
              <a:t>taskMainList</a:t>
            </a:r>
            <a:r>
              <a:rPr lang="en-US" sz="2400" b="1" kern="1200" dirty="0">
                <a:solidFill>
                  <a:prstClr val="black"/>
                </a:solidFill>
                <a:latin typeface="Source Code Pro" panose="020B0509030403020204" pitchFamily="49" charset="0"/>
                <a:ea typeface="Source Code Pro" panose="020B0509030403020204" pitchFamily="49" charset="0"/>
                <a:cs typeface="+mn-cs"/>
              </a:rPr>
              <a:t> query</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Error reporting</a:t>
            </a:r>
          </a:p>
          <a:p>
            <a:pPr marL="285750" indent="-285750" defTabSz="685800">
              <a:buClrTx/>
              <a:buFont typeface="Arial" panose="020B0604020202020204" pitchFamily="34" charset="0"/>
              <a:buChar char="•"/>
            </a:pPr>
            <a:endParaRPr lang="en-US" sz="2400" kern="1200" dirty="0">
              <a:solidFill>
                <a:prstClr val="black"/>
              </a:solidFill>
              <a:latin typeface="Source Code Pro" panose="020B0509030403020204" pitchFamily="49" charset="0"/>
              <a:ea typeface="Source Code Pro" panose="020B0509030403020204" pitchFamily="49" charset="0"/>
              <a:cs typeface="+mn-cs"/>
            </a:endParaRPr>
          </a:p>
          <a:p>
            <a:pPr marL="285750" indent="-285750" defTabSz="685800">
              <a:buClrTx/>
              <a:buFont typeface="Arial" panose="020B0604020202020204" pitchFamily="34" charset="0"/>
              <a:buChar char="•"/>
            </a:pPr>
            <a:r>
              <a:rPr lang="en-US" sz="2400" kern="1200" dirty="0">
                <a:solidFill>
                  <a:prstClr val="black"/>
                </a:solidFill>
                <a:latin typeface="Source Code Pro" panose="020B0509030403020204" pitchFamily="49" charset="0"/>
                <a:ea typeface="Source Code Pro" panose="020B0509030403020204" pitchFamily="49" charset="0"/>
                <a:cs typeface="+mn-cs"/>
              </a:rPr>
              <a:t>Resolving relations</a:t>
            </a:r>
          </a:p>
        </p:txBody>
      </p:sp>
      <p:sp>
        <p:nvSpPr>
          <p:cNvPr id="20" name="Rectangle 19">
            <a:extLst>
              <a:ext uri="{FF2B5EF4-FFF2-40B4-BE49-F238E27FC236}">
                <a16:creationId xmlns:a16="http://schemas.microsoft.com/office/drawing/2014/main" id="{EB5DA4E8-E26B-4E49-9C6B-AAB5916AF78B}"/>
              </a:ext>
            </a:extLst>
          </p:cNvPr>
          <p:cNvSpPr/>
          <p:nvPr/>
        </p:nvSpPr>
        <p:spPr>
          <a:xfrm>
            <a:off x="277971" y="1740753"/>
            <a:ext cx="3586654"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67734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65882" y="3249819"/>
            <a:ext cx="321535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taskMainList</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query</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417444"/>
            <a:ext cx="7596822" cy="401327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start by implementing the main Task type.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the SDL text we prepared for it.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author: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30301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taskMainList query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10822"/>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first query field that will use this Task type is the list of the latest Tasks that will be displayed on the main page of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app.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named that field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92879510"/>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24810</TotalTime>
  <Words>8839</Words>
  <Application>Microsoft Office PowerPoint</Application>
  <PresentationFormat>On-screen Show (16:9)</PresentationFormat>
  <Paragraphs>664</Paragraphs>
  <Slides>63</Slides>
  <Notes>62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Amatic SC</vt:lpstr>
      <vt:lpstr>Arial</vt:lpstr>
      <vt:lpstr>Calibri</vt:lpstr>
      <vt:lpstr>Calibri Light</vt:lpstr>
      <vt:lpstr>Century Gothic</vt:lpstr>
      <vt:lpstr>Gill Sans MT</vt:lpstr>
      <vt:lpstr>Gill Sans MT Condensed</vt:lpstr>
      <vt:lpstr>inherit</vt:lpstr>
      <vt:lpstr>Lato</vt:lpstr>
      <vt:lpstr>Merriweather</vt:lpstr>
      <vt:lpstr>Palatino Linotype</vt:lpstr>
      <vt:lpstr>Poppins Bold</vt:lpstr>
      <vt:lpstr>Source Code Pro</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507</cp:revision>
  <dcterms:modified xsi:type="dcterms:W3CDTF">2022-01-02T15:13:06Z</dcterms:modified>
</cp:coreProperties>
</file>